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65" r:id="rId3"/>
    <p:sldId id="259" r:id="rId4"/>
    <p:sldId id="260" r:id="rId5"/>
    <p:sldId id="261" r:id="rId6"/>
    <p:sldId id="262" r:id="rId7"/>
    <p:sldId id="263" r:id="rId8"/>
    <p:sldId id="267" r:id="rId9"/>
    <p:sldId id="268" r:id="rId10"/>
    <p:sldId id="271" r:id="rId11"/>
    <p:sldId id="272" r:id="rId12"/>
    <p:sldId id="264" r:id="rId1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7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F8688-BB6C-E84E-B225-57579739D4A3}" type="datetimeFigureOut">
              <a:rPr lang="nl-NL" smtClean="0"/>
              <a:t>12-11-17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387C9-BF7D-9641-9752-A0A252E6FB93}" type="slidenum">
              <a:rPr lang="nl-NL" smtClean="0"/>
              <a:t>‹nr.›</a:t>
            </a:fld>
            <a:endParaRPr lang="nl-NL"/>
          </a:p>
        </p:txBody>
      </p:sp>
    </p:spTree>
    <p:extLst>
      <p:ext uri="{BB962C8B-B14F-4D97-AF65-F5344CB8AC3E}">
        <p14:creationId xmlns:p14="http://schemas.microsoft.com/office/powerpoint/2010/main" val="2972228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zijn echter grote verschillen tussen het abstract expressionisme en de Europese schilderkunst. De Europeanen werkten traditie getrouw naar een eind resultaat toe. Voor het abstract expressionisme was het schilderen zelf het doel.</a:t>
            </a:r>
            <a:endParaRPr lang="nl-NL" dirty="0"/>
          </a:p>
        </p:txBody>
      </p:sp>
      <p:sp>
        <p:nvSpPr>
          <p:cNvPr id="4" name="Tijdelijke aanduiding voor dianummer 3"/>
          <p:cNvSpPr>
            <a:spLocks noGrp="1"/>
          </p:cNvSpPr>
          <p:nvPr>
            <p:ph type="sldNum" sz="quarter" idx="10"/>
          </p:nvPr>
        </p:nvSpPr>
        <p:spPr/>
        <p:txBody>
          <a:bodyPr/>
          <a:lstStyle/>
          <a:p>
            <a:fld id="{506387C9-BF7D-9641-9752-A0A252E6FB93}" type="slidenum">
              <a:rPr lang="nl-NL" smtClean="0"/>
              <a:t>2</a:t>
            </a:fld>
            <a:endParaRPr lang="nl-NL"/>
          </a:p>
        </p:txBody>
      </p:sp>
    </p:spTree>
    <p:extLst>
      <p:ext uri="{BB962C8B-B14F-4D97-AF65-F5344CB8AC3E}">
        <p14:creationId xmlns:p14="http://schemas.microsoft.com/office/powerpoint/2010/main" val="2858169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07A917E1-E706-9E45-80B7-61CA545C4ACE}" type="datetimeFigureOut">
              <a:rPr lang="nl-NL" smtClean="0"/>
              <a:t>12-11-17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DB5B4C-7C89-E64E-9A99-201755758E2C}" type="slidenum">
              <a:rPr lang="nl-NL" smtClean="0"/>
              <a:t>‹nr.›</a:t>
            </a:fld>
            <a:endParaRPr lang="nl-NL"/>
          </a:p>
        </p:txBody>
      </p:sp>
    </p:spTree>
    <p:extLst>
      <p:ext uri="{BB962C8B-B14F-4D97-AF65-F5344CB8AC3E}">
        <p14:creationId xmlns:p14="http://schemas.microsoft.com/office/powerpoint/2010/main" val="2092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7A917E1-E706-9E45-80B7-61CA545C4ACE}" type="datetimeFigureOut">
              <a:rPr lang="nl-NL" smtClean="0"/>
              <a:t>12-11-17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DB5B4C-7C89-E64E-9A99-201755758E2C}" type="slidenum">
              <a:rPr lang="nl-NL" smtClean="0"/>
              <a:t>‹nr.›</a:t>
            </a:fld>
            <a:endParaRPr lang="nl-NL"/>
          </a:p>
        </p:txBody>
      </p:sp>
    </p:spTree>
    <p:extLst>
      <p:ext uri="{BB962C8B-B14F-4D97-AF65-F5344CB8AC3E}">
        <p14:creationId xmlns:p14="http://schemas.microsoft.com/office/powerpoint/2010/main" val="286409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7A917E1-E706-9E45-80B7-61CA545C4ACE}" type="datetimeFigureOut">
              <a:rPr lang="nl-NL" smtClean="0"/>
              <a:t>12-11-17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DB5B4C-7C89-E64E-9A99-201755758E2C}" type="slidenum">
              <a:rPr lang="nl-NL" smtClean="0"/>
              <a:t>‹nr.›</a:t>
            </a:fld>
            <a:endParaRPr lang="nl-NL"/>
          </a:p>
        </p:txBody>
      </p:sp>
    </p:spTree>
    <p:extLst>
      <p:ext uri="{BB962C8B-B14F-4D97-AF65-F5344CB8AC3E}">
        <p14:creationId xmlns:p14="http://schemas.microsoft.com/office/powerpoint/2010/main" val="5953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7A917E1-E706-9E45-80B7-61CA545C4ACE}" type="datetimeFigureOut">
              <a:rPr lang="nl-NL" smtClean="0"/>
              <a:t>12-11-17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DB5B4C-7C89-E64E-9A99-201755758E2C}" type="slidenum">
              <a:rPr lang="nl-NL" smtClean="0"/>
              <a:t>‹nr.›</a:t>
            </a:fld>
            <a:endParaRPr lang="nl-NL"/>
          </a:p>
        </p:txBody>
      </p:sp>
    </p:spTree>
    <p:extLst>
      <p:ext uri="{BB962C8B-B14F-4D97-AF65-F5344CB8AC3E}">
        <p14:creationId xmlns:p14="http://schemas.microsoft.com/office/powerpoint/2010/main" val="83343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07A917E1-E706-9E45-80B7-61CA545C4ACE}" type="datetimeFigureOut">
              <a:rPr lang="nl-NL" smtClean="0"/>
              <a:t>12-11-17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DB5B4C-7C89-E64E-9A99-201755758E2C}" type="slidenum">
              <a:rPr lang="nl-NL" smtClean="0"/>
              <a:t>‹nr.›</a:t>
            </a:fld>
            <a:endParaRPr lang="nl-NL"/>
          </a:p>
        </p:txBody>
      </p:sp>
    </p:spTree>
    <p:extLst>
      <p:ext uri="{BB962C8B-B14F-4D97-AF65-F5344CB8AC3E}">
        <p14:creationId xmlns:p14="http://schemas.microsoft.com/office/powerpoint/2010/main" val="160571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7A917E1-E706-9E45-80B7-61CA545C4ACE}" type="datetimeFigureOut">
              <a:rPr lang="nl-NL" smtClean="0"/>
              <a:t>12-11-17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0DB5B4C-7C89-E64E-9A99-201755758E2C}" type="slidenum">
              <a:rPr lang="nl-NL" smtClean="0"/>
              <a:t>‹nr.›</a:t>
            </a:fld>
            <a:endParaRPr lang="nl-NL"/>
          </a:p>
        </p:txBody>
      </p:sp>
    </p:spTree>
    <p:extLst>
      <p:ext uri="{BB962C8B-B14F-4D97-AF65-F5344CB8AC3E}">
        <p14:creationId xmlns:p14="http://schemas.microsoft.com/office/powerpoint/2010/main" val="105894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7A917E1-E706-9E45-80B7-61CA545C4ACE}" type="datetimeFigureOut">
              <a:rPr lang="nl-NL" smtClean="0"/>
              <a:t>12-11-17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0DB5B4C-7C89-E64E-9A99-201755758E2C}" type="slidenum">
              <a:rPr lang="nl-NL" smtClean="0"/>
              <a:t>‹nr.›</a:t>
            </a:fld>
            <a:endParaRPr lang="nl-NL"/>
          </a:p>
        </p:txBody>
      </p:sp>
    </p:spTree>
    <p:extLst>
      <p:ext uri="{BB962C8B-B14F-4D97-AF65-F5344CB8AC3E}">
        <p14:creationId xmlns:p14="http://schemas.microsoft.com/office/powerpoint/2010/main" val="294784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07A917E1-E706-9E45-80B7-61CA545C4ACE}" type="datetimeFigureOut">
              <a:rPr lang="nl-NL" smtClean="0"/>
              <a:t>12-11-17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0DB5B4C-7C89-E64E-9A99-201755758E2C}" type="slidenum">
              <a:rPr lang="nl-NL" smtClean="0"/>
              <a:t>‹nr.›</a:t>
            </a:fld>
            <a:endParaRPr lang="nl-NL"/>
          </a:p>
        </p:txBody>
      </p:sp>
    </p:spTree>
    <p:extLst>
      <p:ext uri="{BB962C8B-B14F-4D97-AF65-F5344CB8AC3E}">
        <p14:creationId xmlns:p14="http://schemas.microsoft.com/office/powerpoint/2010/main" val="177485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A917E1-E706-9E45-80B7-61CA545C4ACE}" type="datetimeFigureOut">
              <a:rPr lang="nl-NL" smtClean="0"/>
              <a:t>12-11-17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0DB5B4C-7C89-E64E-9A99-201755758E2C}" type="slidenum">
              <a:rPr lang="nl-NL" smtClean="0"/>
              <a:t>‹nr.›</a:t>
            </a:fld>
            <a:endParaRPr lang="nl-NL"/>
          </a:p>
        </p:txBody>
      </p:sp>
    </p:spTree>
    <p:extLst>
      <p:ext uri="{BB962C8B-B14F-4D97-AF65-F5344CB8AC3E}">
        <p14:creationId xmlns:p14="http://schemas.microsoft.com/office/powerpoint/2010/main" val="280258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07A917E1-E706-9E45-80B7-61CA545C4ACE}" type="datetimeFigureOut">
              <a:rPr lang="nl-NL" smtClean="0"/>
              <a:t>12-11-17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0DB5B4C-7C89-E64E-9A99-201755758E2C}" type="slidenum">
              <a:rPr lang="nl-NL" smtClean="0"/>
              <a:t>‹nr.›</a:t>
            </a:fld>
            <a:endParaRPr lang="nl-NL"/>
          </a:p>
        </p:txBody>
      </p:sp>
    </p:spTree>
    <p:extLst>
      <p:ext uri="{BB962C8B-B14F-4D97-AF65-F5344CB8AC3E}">
        <p14:creationId xmlns:p14="http://schemas.microsoft.com/office/powerpoint/2010/main" val="160601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07A917E1-E706-9E45-80B7-61CA545C4ACE}" type="datetimeFigureOut">
              <a:rPr lang="nl-NL" smtClean="0"/>
              <a:t>12-11-17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0DB5B4C-7C89-E64E-9A99-201755758E2C}" type="slidenum">
              <a:rPr lang="nl-NL" smtClean="0"/>
              <a:t>‹nr.›</a:t>
            </a:fld>
            <a:endParaRPr lang="nl-NL"/>
          </a:p>
        </p:txBody>
      </p:sp>
    </p:spTree>
    <p:extLst>
      <p:ext uri="{BB962C8B-B14F-4D97-AF65-F5344CB8AC3E}">
        <p14:creationId xmlns:p14="http://schemas.microsoft.com/office/powerpoint/2010/main" val="4701914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917E1-E706-9E45-80B7-61CA545C4ACE}" type="datetimeFigureOut">
              <a:rPr lang="nl-NL" smtClean="0"/>
              <a:t>12-11-17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B5B4C-7C89-E64E-9A99-201755758E2C}" type="slidenum">
              <a:rPr lang="nl-NL" smtClean="0"/>
              <a:t>‹nr.›</a:t>
            </a:fld>
            <a:endParaRPr lang="nl-NL"/>
          </a:p>
        </p:txBody>
      </p:sp>
    </p:spTree>
    <p:extLst>
      <p:ext uri="{BB962C8B-B14F-4D97-AF65-F5344CB8AC3E}">
        <p14:creationId xmlns:p14="http://schemas.microsoft.com/office/powerpoint/2010/main" val="362260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nl.youtube.com/watch?v=7bICqvmKL5s&amp;feature=related" TargetMode="External"/><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www.youtube.com/watch?v=9iK5bq_BrHw"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ctrTitle"/>
          </p:nvPr>
        </p:nvSpPr>
        <p:spPr/>
        <p:txBody>
          <a:bodyPr>
            <a:normAutofit fontScale="90000"/>
          </a:bodyPr>
          <a:lstStyle/>
          <a:p>
            <a:r>
              <a:rPr lang="en-US" sz="4800" b="1" u="sng" dirty="0" err="1" smtClean="0">
                <a:solidFill>
                  <a:srgbClr val="FF6600"/>
                </a:solidFill>
                <a:latin typeface="Arial" charset="0"/>
                <a:ea typeface="ＭＳ Ｐゴシック" charset="0"/>
                <a:cs typeface="ＭＳ Ｐゴシック" charset="0"/>
              </a:rPr>
              <a:t>Massacultuur</a:t>
            </a:r>
            <a:r>
              <a:rPr lang="en-US" sz="4800" b="1" u="sng" dirty="0" smtClean="0">
                <a:solidFill>
                  <a:srgbClr val="FF6600"/>
                </a:solidFill>
                <a:latin typeface="Arial" charset="0"/>
                <a:ea typeface="ＭＳ Ｐゴシック" charset="0"/>
                <a:cs typeface="ＭＳ Ｐゴシック" charset="0"/>
              </a:rPr>
              <a:t/>
            </a:r>
            <a:br>
              <a:rPr lang="en-US" sz="4800" b="1" u="sng" dirty="0" smtClean="0">
                <a:solidFill>
                  <a:srgbClr val="FF6600"/>
                </a:solidFill>
                <a:latin typeface="Arial" charset="0"/>
                <a:ea typeface="ＭＳ Ｐゴシック" charset="0"/>
                <a:cs typeface="ＭＳ Ｐゴシック" charset="0"/>
              </a:rPr>
            </a:br>
            <a:r>
              <a:rPr lang="en-US" sz="4800" b="1" u="sng" dirty="0" smtClean="0">
                <a:solidFill>
                  <a:srgbClr val="FF6600"/>
                </a:solidFill>
                <a:latin typeface="Arial" charset="0"/>
                <a:ea typeface="ＭＳ Ｐゴシック" charset="0"/>
                <a:cs typeface="ＭＳ Ｐゴシック" charset="0"/>
              </a:rPr>
              <a:t/>
            </a:r>
            <a:br>
              <a:rPr lang="en-US" sz="4800" b="1" u="sng" dirty="0" smtClean="0">
                <a:solidFill>
                  <a:srgbClr val="FF6600"/>
                </a:solidFill>
                <a:latin typeface="Arial" charset="0"/>
                <a:ea typeface="ＭＳ Ｐゴシック" charset="0"/>
                <a:cs typeface="ＭＳ Ｐゴシック" charset="0"/>
              </a:rPr>
            </a:br>
            <a:r>
              <a:rPr lang="nl-NL" sz="4800" b="1" dirty="0" smtClean="0">
                <a:solidFill>
                  <a:srgbClr val="FFCC00"/>
                </a:solidFill>
                <a:latin typeface="Arial" charset="0"/>
                <a:ea typeface="ＭＳ Ｐゴシック" charset="0"/>
                <a:cs typeface="ＭＳ Ｐゴシック" charset="0"/>
              </a:rPr>
              <a:t>abstract expressionisme</a:t>
            </a:r>
            <a:br>
              <a:rPr lang="nl-NL" sz="4800" b="1" dirty="0" smtClean="0">
                <a:solidFill>
                  <a:srgbClr val="FFCC00"/>
                </a:solidFill>
                <a:latin typeface="Arial" charset="0"/>
                <a:ea typeface="ＭＳ Ｐゴシック" charset="0"/>
                <a:cs typeface="ＭＳ Ｐゴシック" charset="0"/>
              </a:rPr>
            </a:br>
            <a:r>
              <a:rPr lang="nl-NL" sz="4800" b="1" dirty="0" smtClean="0">
                <a:solidFill>
                  <a:srgbClr val="FFCC00"/>
                </a:solidFill>
                <a:latin typeface="Arial" charset="0"/>
                <a:ea typeface="ＭＳ Ｐゴシック" charset="0"/>
                <a:cs typeface="ＭＳ Ｐゴシック" charset="0"/>
              </a:rPr>
              <a:t/>
            </a:r>
            <a:br>
              <a:rPr lang="nl-NL" sz="4800" b="1" dirty="0" smtClean="0">
                <a:solidFill>
                  <a:srgbClr val="FFCC00"/>
                </a:solidFill>
                <a:latin typeface="Arial" charset="0"/>
                <a:ea typeface="ＭＳ Ｐゴシック" charset="0"/>
                <a:cs typeface="ＭＳ Ｐゴシック" charset="0"/>
              </a:rPr>
            </a:br>
            <a:endParaRPr lang="nl-NL" sz="4800" dirty="0">
              <a:solidFill>
                <a:srgbClr val="FFCC00"/>
              </a:solidFill>
              <a:latin typeface="Arial" charset="0"/>
              <a:ea typeface="ＭＳ Ｐゴシック" charset="0"/>
              <a:cs typeface="ＭＳ Ｐゴシック" charset="0"/>
            </a:endParaRPr>
          </a:p>
        </p:txBody>
      </p:sp>
      <p:sp>
        <p:nvSpPr>
          <p:cNvPr id="2" name="Rechthoek 1"/>
          <p:cNvSpPr/>
          <p:nvPr/>
        </p:nvSpPr>
        <p:spPr>
          <a:xfrm>
            <a:off x="1580444" y="3429000"/>
            <a:ext cx="6223000" cy="646331"/>
          </a:xfrm>
          <a:prstGeom prst="rect">
            <a:avLst/>
          </a:prstGeom>
        </p:spPr>
        <p:txBody>
          <a:bodyPr wrap="square">
            <a:spAutoFit/>
          </a:bodyPr>
          <a:lstStyle/>
          <a:p>
            <a:pPr marL="514350" indent="-514350" algn="ctr">
              <a:buAutoNum type="arabicPeriod"/>
            </a:pPr>
            <a:r>
              <a:rPr lang="en-US" dirty="0" smtClean="0">
                <a:solidFill>
                  <a:srgbClr val="FFFFFF"/>
                </a:solidFill>
                <a:latin typeface="Arial"/>
                <a:cs typeface="Arial"/>
              </a:rPr>
              <a:t>Action painting (Pollock, de </a:t>
            </a:r>
            <a:r>
              <a:rPr lang="en-US" dirty="0" err="1" smtClean="0">
                <a:solidFill>
                  <a:srgbClr val="FFFFFF"/>
                </a:solidFill>
                <a:latin typeface="Arial"/>
                <a:cs typeface="Arial"/>
              </a:rPr>
              <a:t>Kooning</a:t>
            </a:r>
            <a:r>
              <a:rPr lang="en-US" dirty="0" smtClean="0">
                <a:solidFill>
                  <a:srgbClr val="FFFFFF"/>
                </a:solidFill>
                <a:latin typeface="Arial"/>
                <a:cs typeface="Arial"/>
              </a:rPr>
              <a:t>)</a:t>
            </a:r>
          </a:p>
          <a:p>
            <a:pPr marL="514350" indent="-514350" algn="ctr">
              <a:buAutoNum type="arabicPeriod"/>
            </a:pPr>
            <a:r>
              <a:rPr lang="en-US" dirty="0" err="1" smtClean="0">
                <a:solidFill>
                  <a:srgbClr val="FFFFFF"/>
                </a:solidFill>
                <a:latin typeface="Arial"/>
                <a:cs typeface="Arial"/>
              </a:rPr>
              <a:t>Colourfield</a:t>
            </a:r>
            <a:r>
              <a:rPr lang="en-US" dirty="0" smtClean="0">
                <a:solidFill>
                  <a:srgbClr val="FFFFFF"/>
                </a:solidFill>
                <a:latin typeface="Arial"/>
                <a:cs typeface="Arial"/>
              </a:rPr>
              <a:t> Painting (</a:t>
            </a:r>
            <a:r>
              <a:rPr lang="en-US" dirty="0" err="1" smtClean="0">
                <a:solidFill>
                  <a:srgbClr val="FFFFFF"/>
                </a:solidFill>
                <a:latin typeface="Arial"/>
                <a:cs typeface="Arial"/>
              </a:rPr>
              <a:t>Rotkho</a:t>
            </a:r>
            <a:r>
              <a:rPr lang="en-US" dirty="0" smtClean="0">
                <a:solidFill>
                  <a:srgbClr val="FFFFFF"/>
                </a:solidFill>
                <a:latin typeface="Arial"/>
                <a:cs typeface="Arial"/>
              </a:rPr>
              <a:t>, Newman)</a:t>
            </a:r>
            <a:endParaRPr lang="en-US" dirty="0">
              <a:solidFill>
                <a:srgbClr val="FFFFFF"/>
              </a:solidFill>
              <a:latin typeface="Arial"/>
              <a:cs typeface="Arial"/>
            </a:endParaRPr>
          </a:p>
        </p:txBody>
      </p:sp>
    </p:spTree>
    <p:extLst>
      <p:ext uri="{BB962C8B-B14F-4D97-AF65-F5344CB8AC3E}">
        <p14:creationId xmlns:p14="http://schemas.microsoft.com/office/powerpoint/2010/main" val="36701886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8625" y="42862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FFCC00"/>
                </a:solidFill>
                <a:latin typeface="Arial" charset="0"/>
                <a:ea typeface="ＭＳ Ｐゴシック" charset="0"/>
                <a:cs typeface="ＭＳ Ｐゴシック" charset="0"/>
              </a:rPr>
              <a:t>2.2 </a:t>
            </a:r>
            <a:r>
              <a:rPr lang="nl-NL" sz="4000" b="1" dirty="0" err="1" smtClean="0">
                <a:solidFill>
                  <a:srgbClr val="FFCC00"/>
                </a:solidFill>
                <a:latin typeface="Arial" charset="0"/>
                <a:ea typeface="ＭＳ Ｐゴシック" charset="0"/>
                <a:cs typeface="ＭＳ Ｐゴシック" charset="0"/>
              </a:rPr>
              <a:t>Barnett</a:t>
            </a:r>
            <a:r>
              <a:rPr lang="nl-NL" sz="4000" b="1" dirty="0" smtClean="0">
                <a:solidFill>
                  <a:srgbClr val="FFCC00"/>
                </a:solidFill>
                <a:latin typeface="Arial" charset="0"/>
                <a:ea typeface="ＭＳ Ｐゴシック" charset="0"/>
                <a:cs typeface="ＭＳ Ｐゴシック" charset="0"/>
              </a:rPr>
              <a:t> </a:t>
            </a:r>
            <a:r>
              <a:rPr lang="nl-NL" sz="4000" b="1" dirty="0" err="1" smtClean="0">
                <a:solidFill>
                  <a:srgbClr val="FFCC00"/>
                </a:solidFill>
                <a:latin typeface="Arial" charset="0"/>
                <a:ea typeface="ＭＳ Ｐゴシック" charset="0"/>
                <a:cs typeface="ＭＳ Ｐゴシック" charset="0"/>
              </a:rPr>
              <a:t>Newman</a:t>
            </a:r>
            <a:endParaRPr lang="nl-NL" sz="4000" b="1" dirty="0">
              <a:solidFill>
                <a:srgbClr val="FFCC00"/>
              </a:solidFill>
              <a:latin typeface="Arial" charset="0"/>
              <a:ea typeface="ＭＳ Ｐゴシック" charset="0"/>
              <a:cs typeface="ＭＳ Ｐゴシック" charset="0"/>
            </a:endParaRPr>
          </a:p>
        </p:txBody>
      </p:sp>
      <p:pic>
        <p:nvPicPr>
          <p:cNvPr id="7" name="Picture 13" descr="D:\school\afbeeldingen\massa\new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346200"/>
            <a:ext cx="3425158" cy="22662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D:\school\afbeeldingen\massa\newman_ornamentV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83573"/>
            <a:ext cx="4724400" cy="3969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D:\school\afbeeldingen\massa\newman_portr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3868562"/>
            <a:ext cx="3352800" cy="224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463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D:\school\afbeeldingen\massa\newman_red_yellow_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21" y="1890784"/>
            <a:ext cx="3610425" cy="16037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school\afbeeldingen\massa\newman_red_yellow_blue.beschadig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21" y="3898942"/>
            <a:ext cx="3610425" cy="1368778"/>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D:\school\afbeeldingen\massa\newman_art.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023" y="1890784"/>
            <a:ext cx="4837304" cy="254854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28625" y="42862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FFCC00"/>
                </a:solidFill>
                <a:latin typeface="Arial" charset="0"/>
                <a:ea typeface="ＭＳ Ｐゴシック" charset="0"/>
                <a:cs typeface="ＭＳ Ｐゴシック" charset="0"/>
              </a:rPr>
              <a:t>2.3 </a:t>
            </a:r>
            <a:r>
              <a:rPr lang="nl-NL" sz="4000" b="1" dirty="0" err="1" smtClean="0">
                <a:solidFill>
                  <a:srgbClr val="FFCC00"/>
                </a:solidFill>
                <a:latin typeface="Arial" charset="0"/>
                <a:ea typeface="ＭＳ Ｐゴシック" charset="0"/>
                <a:cs typeface="ＭＳ Ｐゴシック" charset="0"/>
              </a:rPr>
              <a:t>Barnett</a:t>
            </a:r>
            <a:r>
              <a:rPr lang="nl-NL" sz="4000" b="1" dirty="0" smtClean="0">
                <a:solidFill>
                  <a:srgbClr val="FFCC00"/>
                </a:solidFill>
                <a:latin typeface="Arial" charset="0"/>
                <a:ea typeface="ＭＳ Ｐゴシック" charset="0"/>
                <a:cs typeface="ＭＳ Ｐゴシック" charset="0"/>
              </a:rPr>
              <a:t> </a:t>
            </a:r>
            <a:r>
              <a:rPr lang="nl-NL" sz="4000" b="1" dirty="0" err="1" smtClean="0">
                <a:solidFill>
                  <a:srgbClr val="FFCC00"/>
                </a:solidFill>
                <a:latin typeface="Arial" charset="0"/>
                <a:ea typeface="ＭＳ Ｐゴシック" charset="0"/>
                <a:cs typeface="ＭＳ Ｐゴシック" charset="0"/>
              </a:rPr>
              <a:t>Newman</a:t>
            </a:r>
            <a:endParaRPr lang="nl-NL" sz="4000" b="1" dirty="0">
              <a:solidFill>
                <a:srgbClr val="FFCC00"/>
              </a:solidFill>
              <a:latin typeface="Arial" charset="0"/>
              <a:ea typeface="ＭＳ Ｐゴシック" charset="0"/>
              <a:cs typeface="ＭＳ Ｐゴシック" charset="0"/>
            </a:endParaRPr>
          </a:p>
        </p:txBody>
      </p:sp>
      <p:sp>
        <p:nvSpPr>
          <p:cNvPr id="2" name="Tekstvak 1"/>
          <p:cNvSpPr txBox="1"/>
          <p:nvPr/>
        </p:nvSpPr>
        <p:spPr>
          <a:xfrm>
            <a:off x="4016023" y="4583331"/>
            <a:ext cx="3582231" cy="646331"/>
          </a:xfrm>
          <a:prstGeom prst="rect">
            <a:avLst/>
          </a:prstGeom>
          <a:noFill/>
        </p:spPr>
        <p:txBody>
          <a:bodyPr wrap="none" rtlCol="0">
            <a:spAutoFit/>
          </a:bodyPr>
          <a:lstStyle/>
          <a:p>
            <a:r>
              <a:rPr lang="nl-NL" dirty="0" err="1" smtClean="0">
                <a:solidFill>
                  <a:srgbClr val="FFFFFF"/>
                </a:solidFill>
              </a:rPr>
              <a:t>Who’s</a:t>
            </a:r>
            <a:r>
              <a:rPr lang="nl-NL" dirty="0" smtClean="0">
                <a:solidFill>
                  <a:srgbClr val="FFFFFF"/>
                </a:solidFill>
              </a:rPr>
              <a:t> </a:t>
            </a:r>
            <a:r>
              <a:rPr lang="nl-NL" dirty="0" err="1" smtClean="0">
                <a:solidFill>
                  <a:srgbClr val="FFFFFF"/>
                </a:solidFill>
              </a:rPr>
              <a:t>afraid</a:t>
            </a:r>
            <a:r>
              <a:rPr lang="nl-NL" dirty="0" smtClean="0">
                <a:solidFill>
                  <a:srgbClr val="FFFFFF"/>
                </a:solidFill>
              </a:rPr>
              <a:t> of red, </a:t>
            </a:r>
            <a:r>
              <a:rPr lang="nl-NL" dirty="0" err="1" smtClean="0">
                <a:solidFill>
                  <a:srgbClr val="FFFFFF"/>
                </a:solidFill>
              </a:rPr>
              <a:t>yellow</a:t>
            </a:r>
            <a:r>
              <a:rPr lang="nl-NL" dirty="0" smtClean="0">
                <a:solidFill>
                  <a:srgbClr val="FFFFFF"/>
                </a:solidFill>
              </a:rPr>
              <a:t> </a:t>
            </a:r>
            <a:r>
              <a:rPr lang="nl-NL" dirty="0" err="1" smtClean="0">
                <a:solidFill>
                  <a:srgbClr val="FFFFFF"/>
                </a:solidFill>
              </a:rPr>
              <a:t>and</a:t>
            </a:r>
            <a:r>
              <a:rPr lang="nl-NL" dirty="0" smtClean="0">
                <a:solidFill>
                  <a:srgbClr val="FFFFFF"/>
                </a:solidFill>
              </a:rPr>
              <a:t> blue</a:t>
            </a:r>
          </a:p>
          <a:p>
            <a:r>
              <a:rPr lang="nl-NL" dirty="0" smtClean="0">
                <a:solidFill>
                  <a:srgbClr val="FFFFFF"/>
                </a:solidFill>
              </a:rPr>
              <a:t>1967, Stedelijk museum Amsterdam</a:t>
            </a:r>
            <a:endParaRPr lang="nl-NL" dirty="0">
              <a:solidFill>
                <a:srgbClr val="FFFFFF"/>
              </a:solidFill>
            </a:endParaRPr>
          </a:p>
        </p:txBody>
      </p:sp>
      <p:sp>
        <p:nvSpPr>
          <p:cNvPr id="3" name="Rechthoek 2"/>
          <p:cNvSpPr/>
          <p:nvPr/>
        </p:nvSpPr>
        <p:spPr>
          <a:xfrm>
            <a:off x="269520" y="1386959"/>
            <a:ext cx="7505702" cy="369332"/>
          </a:xfrm>
          <a:prstGeom prst="rect">
            <a:avLst/>
          </a:prstGeom>
        </p:spPr>
        <p:txBody>
          <a:bodyPr wrap="square">
            <a:spAutoFit/>
          </a:bodyPr>
          <a:lstStyle/>
          <a:p>
            <a:r>
              <a:rPr lang="nl-NL" dirty="0" smtClean="0">
                <a:solidFill>
                  <a:schemeClr val="bg1"/>
                </a:solidFill>
              </a:rPr>
              <a:t>http://</a:t>
            </a:r>
            <a:r>
              <a:rPr lang="nl-NL" dirty="0" err="1" smtClean="0">
                <a:solidFill>
                  <a:schemeClr val="bg1"/>
                </a:solidFill>
              </a:rPr>
              <a:t>www.stedelijk.nl</a:t>
            </a:r>
            <a:r>
              <a:rPr lang="nl-NL" dirty="0" smtClean="0">
                <a:solidFill>
                  <a:schemeClr val="bg1"/>
                </a:solidFill>
              </a:rPr>
              <a:t>/tentoonstellingen/</a:t>
            </a:r>
            <a:r>
              <a:rPr lang="nl-NL" dirty="0" err="1" smtClean="0">
                <a:solidFill>
                  <a:schemeClr val="bg1"/>
                </a:solidFill>
              </a:rPr>
              <a:t>barnett-newman</a:t>
            </a:r>
            <a:endParaRPr lang="nl-NL" dirty="0">
              <a:solidFill>
                <a:schemeClr val="bg1"/>
              </a:solidFill>
            </a:endParaRPr>
          </a:p>
        </p:txBody>
      </p:sp>
      <p:sp>
        <p:nvSpPr>
          <p:cNvPr id="4" name="Tekstvak 3"/>
          <p:cNvSpPr txBox="1"/>
          <p:nvPr/>
        </p:nvSpPr>
        <p:spPr>
          <a:xfrm>
            <a:off x="269520" y="5598986"/>
            <a:ext cx="8764442" cy="923330"/>
          </a:xfrm>
          <a:prstGeom prst="rect">
            <a:avLst/>
          </a:prstGeom>
          <a:noFill/>
        </p:spPr>
        <p:txBody>
          <a:bodyPr wrap="square" rtlCol="0">
            <a:spAutoFit/>
          </a:bodyPr>
          <a:lstStyle/>
          <a:p>
            <a:r>
              <a:rPr lang="nl-NL" dirty="0" smtClean="0">
                <a:solidFill>
                  <a:srgbClr val="FF0000"/>
                </a:solidFill>
              </a:rPr>
              <a:t>Na de restauratie was er veel kritiek op dit dure restauratiewerk. De restaurateur had met verfroller rode verf over de dichtgeplakte scheuren aangebracht? Waarom was dit niet goed?</a:t>
            </a:r>
            <a:endParaRPr lang="nl-NL" dirty="0">
              <a:solidFill>
                <a:srgbClr val="FF0000"/>
              </a:solidFill>
            </a:endParaRPr>
          </a:p>
        </p:txBody>
      </p:sp>
    </p:spTree>
    <p:extLst>
      <p:ext uri="{BB962C8B-B14F-4D97-AF65-F5344CB8AC3E}">
        <p14:creationId xmlns:p14="http://schemas.microsoft.com/office/powerpoint/2010/main" val="4161718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5" fill="hold" nodeType="click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checkerboard(down)">
                                      <p:cBhvr>
                                        <p:cTn id="18"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1"/>
          <p:cNvSpPr>
            <a:spLocks noGrp="1"/>
          </p:cNvSpPr>
          <p:nvPr>
            <p:ph type="title"/>
          </p:nvPr>
        </p:nvSpPr>
        <p:spPr/>
        <p:txBody>
          <a:bodyPr/>
          <a:lstStyle/>
          <a:p>
            <a:r>
              <a:rPr lang="nl-NL" dirty="0">
                <a:solidFill>
                  <a:srgbClr val="FFCC00"/>
                </a:solidFill>
                <a:latin typeface="Arial" charset="0"/>
                <a:ea typeface="ＭＳ Ｐゴシック" charset="0"/>
                <a:cs typeface="ＭＳ Ｐゴシック" charset="0"/>
              </a:rPr>
              <a:t>3</a:t>
            </a:r>
            <a:r>
              <a:rPr lang="nl-NL" dirty="0" smtClean="0">
                <a:solidFill>
                  <a:srgbClr val="FFCC00"/>
                </a:solidFill>
                <a:latin typeface="Arial" charset="0"/>
                <a:ea typeface="ＭＳ Ｐゴシック" charset="0"/>
                <a:cs typeface="ＭＳ Ｐゴシック" charset="0"/>
              </a:rPr>
              <a:t>. Europa</a:t>
            </a:r>
            <a:endParaRPr lang="nl-NL" dirty="0">
              <a:solidFill>
                <a:srgbClr val="FFCC00"/>
              </a:solidFill>
              <a:latin typeface="Arial" charset="0"/>
              <a:ea typeface="ＭＳ Ｐゴシック" charset="0"/>
              <a:cs typeface="ＭＳ Ｐゴシック" charset="0"/>
            </a:endParaRPr>
          </a:p>
        </p:txBody>
      </p:sp>
      <p:sp>
        <p:nvSpPr>
          <p:cNvPr id="41986" name="Tijdelijke aanduiding voor inhoud 2"/>
          <p:cNvSpPr>
            <a:spLocks noGrp="1"/>
          </p:cNvSpPr>
          <p:nvPr>
            <p:ph sz="half" idx="1"/>
          </p:nvPr>
        </p:nvSpPr>
        <p:spPr>
          <a:xfrm>
            <a:off x="685800" y="1750302"/>
            <a:ext cx="7631113" cy="2470006"/>
          </a:xfrm>
        </p:spPr>
        <p:txBody>
          <a:bodyPr/>
          <a:lstStyle/>
          <a:p>
            <a:pPr marL="0" indent="0">
              <a:buNone/>
            </a:pPr>
            <a:r>
              <a:rPr lang="nl-NL" dirty="0" smtClean="0">
                <a:solidFill>
                  <a:srgbClr val="FFFFFF"/>
                </a:solidFill>
                <a:latin typeface="Arial" charset="0"/>
                <a:ea typeface="ＭＳ Ｐゴシック" charset="0"/>
                <a:cs typeface="ＭＳ Ｐゴシック" charset="0"/>
              </a:rPr>
              <a:t>Europese </a:t>
            </a:r>
            <a:r>
              <a:rPr lang="nl-NL" dirty="0">
                <a:solidFill>
                  <a:srgbClr val="FFFFFF"/>
                </a:solidFill>
                <a:latin typeface="Arial" charset="0"/>
                <a:ea typeface="ＭＳ Ｐゴシック" charset="0"/>
                <a:cs typeface="ＭＳ Ｐゴシック" charset="0"/>
              </a:rPr>
              <a:t>kunst stond na WOII niet stil. Zelf bestuderen in Boek:</a:t>
            </a:r>
          </a:p>
          <a:p>
            <a:pPr lvl="1"/>
            <a:r>
              <a:rPr lang="nl-NL" sz="2800" dirty="0">
                <a:solidFill>
                  <a:srgbClr val="FFFFFF"/>
                </a:solidFill>
                <a:latin typeface="Arial" charset="0"/>
                <a:ea typeface="ＭＳ Ｐゴシック" charset="0"/>
              </a:rPr>
              <a:t>Cobra beweging (Karel Appel), </a:t>
            </a:r>
            <a:r>
              <a:rPr lang="nl-NL" sz="1800" dirty="0">
                <a:solidFill>
                  <a:srgbClr val="FFFFFF"/>
                </a:solidFill>
                <a:latin typeface="Arial" charset="0"/>
                <a:ea typeface="ＭＳ Ｐゴシック" charset="0"/>
              </a:rPr>
              <a:t>pag. 83</a:t>
            </a:r>
          </a:p>
          <a:p>
            <a:pPr lvl="1"/>
            <a:r>
              <a:rPr lang="nl-NL" sz="2800" dirty="0" err="1">
                <a:solidFill>
                  <a:srgbClr val="FFFFFF"/>
                </a:solidFill>
                <a:latin typeface="Arial" charset="0"/>
                <a:ea typeface="ＭＳ Ｐゴシック" charset="0"/>
              </a:rPr>
              <a:t>Nouveau</a:t>
            </a:r>
            <a:r>
              <a:rPr lang="nl-NL" sz="2800" dirty="0">
                <a:solidFill>
                  <a:srgbClr val="FFFFFF"/>
                </a:solidFill>
                <a:latin typeface="Arial" charset="0"/>
                <a:ea typeface="ＭＳ Ｐゴシック" charset="0"/>
              </a:rPr>
              <a:t> </a:t>
            </a:r>
            <a:r>
              <a:rPr lang="nl-NL" sz="2800" dirty="0" err="1">
                <a:solidFill>
                  <a:srgbClr val="FFFFFF"/>
                </a:solidFill>
                <a:latin typeface="Arial" charset="0"/>
                <a:ea typeface="ＭＳ Ｐゴシック" charset="0"/>
              </a:rPr>
              <a:t>Realistes</a:t>
            </a:r>
            <a:r>
              <a:rPr lang="nl-NL" sz="2800" dirty="0">
                <a:solidFill>
                  <a:srgbClr val="FFFFFF"/>
                </a:solidFill>
                <a:latin typeface="Arial" charset="0"/>
                <a:ea typeface="ＭＳ Ｐゴシック" charset="0"/>
              </a:rPr>
              <a:t> (</a:t>
            </a:r>
            <a:r>
              <a:rPr lang="nl-NL" sz="2800" dirty="0" err="1">
                <a:solidFill>
                  <a:srgbClr val="FFFFFF"/>
                </a:solidFill>
                <a:latin typeface="Arial" charset="0"/>
                <a:ea typeface="ＭＳ Ｐゴシック" charset="0"/>
              </a:rPr>
              <a:t>Tinguely</a:t>
            </a:r>
            <a:r>
              <a:rPr lang="nl-NL" sz="2800" dirty="0">
                <a:solidFill>
                  <a:srgbClr val="FFFFFF"/>
                </a:solidFill>
                <a:latin typeface="Arial" charset="0"/>
                <a:ea typeface="ＭＳ Ｐゴシック" charset="0"/>
              </a:rPr>
              <a:t> en </a:t>
            </a:r>
            <a:r>
              <a:rPr lang="nl-NL" sz="2800" dirty="0" err="1">
                <a:solidFill>
                  <a:srgbClr val="FFFFFF"/>
                </a:solidFill>
                <a:latin typeface="Arial" charset="0"/>
                <a:ea typeface="ＭＳ Ｐゴシック" charset="0"/>
              </a:rPr>
              <a:t>Christo</a:t>
            </a:r>
            <a:r>
              <a:rPr lang="nl-NL" sz="2800" dirty="0">
                <a:solidFill>
                  <a:srgbClr val="FFFFFF"/>
                </a:solidFill>
                <a:latin typeface="Arial" charset="0"/>
                <a:ea typeface="ＭＳ Ｐゴシック" charset="0"/>
              </a:rPr>
              <a:t>). </a:t>
            </a:r>
            <a:r>
              <a:rPr lang="nl-NL" sz="1800" dirty="0">
                <a:solidFill>
                  <a:srgbClr val="FFFFFF"/>
                </a:solidFill>
                <a:latin typeface="Arial" charset="0"/>
                <a:ea typeface="ＭＳ Ｐゴシック" charset="0"/>
              </a:rPr>
              <a:t>Pag. 96 onderaan </a:t>
            </a:r>
            <a:r>
              <a:rPr lang="nl-NL" sz="1800" dirty="0">
                <a:solidFill>
                  <a:schemeClr val="bg1"/>
                </a:solidFill>
                <a:latin typeface="Arial" charset="0"/>
                <a:ea typeface="ＭＳ Ｐゴシック" charset="0"/>
              </a:rPr>
              <a:t>en 97</a:t>
            </a:r>
          </a:p>
        </p:txBody>
      </p:sp>
      <p:pic>
        <p:nvPicPr>
          <p:cNvPr id="2" name="Afbeelding 1" descr="Tinguely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961" y="4220308"/>
            <a:ext cx="2945762" cy="2223217"/>
          </a:xfrm>
          <a:prstGeom prst="rect">
            <a:avLst/>
          </a:prstGeom>
        </p:spPr>
      </p:pic>
      <p:pic>
        <p:nvPicPr>
          <p:cNvPr id="3" name="Afbeelding 2"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217" y="4220307"/>
            <a:ext cx="1695528" cy="2223217"/>
          </a:xfrm>
          <a:prstGeom prst="rect">
            <a:avLst/>
          </a:prstGeom>
        </p:spPr>
      </p:pic>
    </p:spTree>
    <p:extLst>
      <p:ext uri="{BB962C8B-B14F-4D97-AF65-F5344CB8AC3E}">
        <p14:creationId xmlns:p14="http://schemas.microsoft.com/office/powerpoint/2010/main" val="29121147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66700" y="2057400"/>
            <a:ext cx="86106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76250" indent="-476250">
              <a:defRPr sz="2400">
                <a:solidFill>
                  <a:schemeClr val="tx1"/>
                </a:solidFill>
                <a:latin typeface="Times New Roman" charset="0"/>
                <a:ea typeface="ＭＳ Ｐゴシック" charset="0"/>
                <a:cs typeface="Times New Roman" charset="0"/>
              </a:defRPr>
            </a:lvl1pPr>
            <a:lvl2pPr marL="666750">
              <a:defRPr sz="2400">
                <a:solidFill>
                  <a:schemeClr val="tx1"/>
                </a:solidFill>
                <a:latin typeface="Times New Roman" charset="0"/>
                <a:ea typeface="Times New Roman" charset="0"/>
                <a:cs typeface="Times New Roman" charset="0"/>
              </a:defRPr>
            </a:lvl2pPr>
            <a:lvl3pPr>
              <a:defRPr sz="2400">
                <a:solidFill>
                  <a:schemeClr val="tx1"/>
                </a:solidFill>
                <a:latin typeface="Times New Roman" charset="0"/>
                <a:ea typeface="Times New Roman" charset="0"/>
                <a:cs typeface="Times New Roman" charset="0"/>
              </a:defRPr>
            </a:lvl3pPr>
            <a:lvl4pPr>
              <a:defRPr sz="2400">
                <a:solidFill>
                  <a:schemeClr val="tx1"/>
                </a:solidFill>
                <a:latin typeface="Times New Roman" charset="0"/>
                <a:ea typeface="Times New Roman" charset="0"/>
                <a:cs typeface="Times New Roman" charset="0"/>
              </a:defRPr>
            </a:lvl4pPr>
            <a:lvl5pPr>
              <a:defRPr sz="2400">
                <a:solidFill>
                  <a:schemeClr val="tx1"/>
                </a:solidFill>
                <a:latin typeface="Times New Roman" charset="0"/>
                <a:ea typeface="Times New Roman" charset="0"/>
                <a:cs typeface="Times New Roman" charset="0"/>
              </a:defRPr>
            </a:lvl5pPr>
            <a:lvl6pPr fontAlgn="base">
              <a:spcBef>
                <a:spcPct val="0"/>
              </a:spcBef>
              <a:spcAft>
                <a:spcPct val="0"/>
              </a:spcAft>
              <a:defRPr sz="2400">
                <a:solidFill>
                  <a:schemeClr val="tx1"/>
                </a:solidFill>
                <a:latin typeface="Times New Roman" charset="0"/>
                <a:ea typeface="Times New Roman" charset="0"/>
                <a:cs typeface="Times New Roman" charset="0"/>
              </a:defRPr>
            </a:lvl6pPr>
            <a:lvl7pPr fontAlgn="base">
              <a:spcBef>
                <a:spcPct val="0"/>
              </a:spcBef>
              <a:spcAft>
                <a:spcPct val="0"/>
              </a:spcAft>
              <a:defRPr sz="2400">
                <a:solidFill>
                  <a:schemeClr val="tx1"/>
                </a:solidFill>
                <a:latin typeface="Times New Roman" charset="0"/>
                <a:ea typeface="Times New Roman" charset="0"/>
                <a:cs typeface="Times New Roman" charset="0"/>
              </a:defRPr>
            </a:lvl7pPr>
            <a:lvl8pPr fontAlgn="base">
              <a:spcBef>
                <a:spcPct val="0"/>
              </a:spcBef>
              <a:spcAft>
                <a:spcPct val="0"/>
              </a:spcAft>
              <a:defRPr sz="2400">
                <a:solidFill>
                  <a:schemeClr val="tx1"/>
                </a:solidFill>
                <a:latin typeface="Times New Roman" charset="0"/>
                <a:ea typeface="Times New Roman" charset="0"/>
                <a:cs typeface="Times New Roman" charset="0"/>
              </a:defRPr>
            </a:lvl8pPr>
            <a:lvl9pPr fontAlgn="base">
              <a:spcBef>
                <a:spcPct val="0"/>
              </a:spcBef>
              <a:spcAft>
                <a:spcPct val="0"/>
              </a:spcAft>
              <a:defRPr sz="2400">
                <a:solidFill>
                  <a:schemeClr val="tx1"/>
                </a:solidFill>
                <a:latin typeface="Times New Roman" charset="0"/>
                <a:ea typeface="Times New Roman" charset="0"/>
                <a:cs typeface="Times New Roman" charset="0"/>
              </a:defRPr>
            </a:lvl9pPr>
          </a:lstStyle>
          <a:p>
            <a:pPr>
              <a:spcBef>
                <a:spcPct val="50000"/>
              </a:spcBef>
            </a:pPr>
            <a:r>
              <a:rPr lang="en-US" sz="2800" dirty="0">
                <a:solidFill>
                  <a:srgbClr val="FFFFFF"/>
                </a:solidFill>
                <a:latin typeface="Arial"/>
                <a:cs typeface="Arial"/>
                <a:sym typeface="Wingdings" charset="0"/>
              </a:rPr>
              <a:t> </a:t>
            </a:r>
            <a:r>
              <a:rPr lang="en-US" sz="2800" dirty="0" err="1">
                <a:solidFill>
                  <a:srgbClr val="FFFFFF"/>
                </a:solidFill>
                <a:latin typeface="Arial"/>
                <a:cs typeface="Arial"/>
                <a:sym typeface="Wingdings" charset="0"/>
              </a:rPr>
              <a:t>veel</a:t>
            </a:r>
            <a:r>
              <a:rPr lang="en-US" sz="2800" dirty="0">
                <a:solidFill>
                  <a:srgbClr val="FFFFFF"/>
                </a:solidFill>
                <a:latin typeface="Arial"/>
                <a:cs typeface="Arial"/>
                <a:sym typeface="Wingdings" charset="0"/>
              </a:rPr>
              <a:t> </a:t>
            </a:r>
            <a:r>
              <a:rPr lang="en-US" sz="2800" dirty="0" err="1">
                <a:solidFill>
                  <a:srgbClr val="FFFFFF"/>
                </a:solidFill>
                <a:latin typeface="Arial"/>
                <a:cs typeface="Arial"/>
                <a:sym typeface="Wingdings" charset="0"/>
              </a:rPr>
              <a:t>kunstenaars</a:t>
            </a:r>
            <a:r>
              <a:rPr lang="en-US" sz="2800" dirty="0">
                <a:solidFill>
                  <a:srgbClr val="FFFFFF"/>
                </a:solidFill>
                <a:latin typeface="Arial"/>
                <a:cs typeface="Arial"/>
                <a:sym typeface="Wingdings" charset="0"/>
              </a:rPr>
              <a:t> </a:t>
            </a:r>
            <a:r>
              <a:rPr lang="en-US" sz="2800" dirty="0" err="1">
                <a:solidFill>
                  <a:srgbClr val="FFFFFF"/>
                </a:solidFill>
                <a:latin typeface="Arial"/>
                <a:cs typeface="Arial"/>
                <a:sym typeface="Wingdings" charset="0"/>
              </a:rPr>
              <a:t>vluchten</a:t>
            </a:r>
            <a:r>
              <a:rPr lang="en-US" sz="2800" dirty="0">
                <a:solidFill>
                  <a:srgbClr val="FFFFFF"/>
                </a:solidFill>
                <a:latin typeface="Arial"/>
                <a:cs typeface="Arial"/>
                <a:sym typeface="Wingdings" charset="0"/>
              </a:rPr>
              <a:t> </a:t>
            </a:r>
            <a:r>
              <a:rPr lang="en-US" sz="2800" dirty="0" err="1">
                <a:solidFill>
                  <a:srgbClr val="FFFFFF"/>
                </a:solidFill>
                <a:latin typeface="Arial"/>
                <a:cs typeface="Arial"/>
                <a:sym typeface="Wingdings" charset="0"/>
              </a:rPr>
              <a:t>naar</a:t>
            </a:r>
            <a:r>
              <a:rPr lang="en-US" sz="2800" dirty="0">
                <a:solidFill>
                  <a:srgbClr val="FFFFFF"/>
                </a:solidFill>
                <a:latin typeface="Arial"/>
                <a:cs typeface="Arial"/>
                <a:sym typeface="Wingdings" charset="0"/>
              </a:rPr>
              <a:t> </a:t>
            </a:r>
            <a:r>
              <a:rPr lang="en-US" sz="2800" dirty="0" err="1">
                <a:solidFill>
                  <a:srgbClr val="FFFFFF"/>
                </a:solidFill>
                <a:latin typeface="Arial"/>
                <a:cs typeface="Arial"/>
                <a:sym typeface="Wingdings" charset="0"/>
              </a:rPr>
              <a:t>Amerika</a:t>
            </a:r>
            <a:endParaRPr lang="en-US" sz="2800" dirty="0">
              <a:solidFill>
                <a:srgbClr val="FFFFFF"/>
              </a:solidFill>
              <a:latin typeface="Arial"/>
              <a:cs typeface="Arial"/>
              <a:sym typeface="Wingdings" charset="0"/>
            </a:endParaRPr>
          </a:p>
          <a:p>
            <a:pPr>
              <a:spcBef>
                <a:spcPct val="50000"/>
              </a:spcBef>
              <a:buFont typeface="Wingdings" charset="0"/>
              <a:buChar char="à"/>
            </a:pPr>
            <a:r>
              <a:rPr lang="en-US" sz="2800" dirty="0" err="1">
                <a:solidFill>
                  <a:srgbClr val="FFFFFF"/>
                </a:solidFill>
                <a:latin typeface="Arial"/>
                <a:cs typeface="Arial"/>
                <a:sym typeface="Wingdings" charset="0"/>
              </a:rPr>
              <a:t>eerste</a:t>
            </a:r>
            <a:r>
              <a:rPr lang="en-US" sz="2800" dirty="0">
                <a:solidFill>
                  <a:srgbClr val="FFFFFF"/>
                </a:solidFill>
                <a:latin typeface="Arial"/>
                <a:cs typeface="Arial"/>
                <a:sym typeface="Wingdings" charset="0"/>
              </a:rPr>
              <a:t> </a:t>
            </a:r>
            <a:r>
              <a:rPr lang="en-US" sz="2800" dirty="0" smtClean="0">
                <a:solidFill>
                  <a:srgbClr val="FFFFFF"/>
                </a:solidFill>
                <a:latin typeface="Arial"/>
                <a:cs typeface="Arial"/>
                <a:sym typeface="Wingdings" charset="0"/>
              </a:rPr>
              <a:t>‘</a:t>
            </a:r>
            <a:r>
              <a:rPr lang="en-US" sz="2800" dirty="0" err="1" smtClean="0">
                <a:solidFill>
                  <a:srgbClr val="FFFFFF"/>
                </a:solidFill>
                <a:latin typeface="Arial"/>
                <a:cs typeface="Arial"/>
                <a:sym typeface="Wingdings" charset="0"/>
              </a:rPr>
              <a:t>echte</a:t>
            </a:r>
            <a:r>
              <a:rPr lang="en-US" sz="2800" dirty="0" smtClean="0">
                <a:solidFill>
                  <a:srgbClr val="FFFFFF"/>
                </a:solidFill>
                <a:latin typeface="Arial"/>
                <a:cs typeface="Arial"/>
                <a:sym typeface="Wingdings" charset="0"/>
              </a:rPr>
              <a:t>’ </a:t>
            </a:r>
            <a:r>
              <a:rPr lang="en-US" sz="2800" dirty="0" err="1" smtClean="0">
                <a:solidFill>
                  <a:srgbClr val="FFFFFF"/>
                </a:solidFill>
                <a:latin typeface="Arial"/>
                <a:cs typeface="Arial"/>
                <a:sym typeface="Wingdings" charset="0"/>
              </a:rPr>
              <a:t>Amerikaanse</a:t>
            </a:r>
            <a:r>
              <a:rPr lang="en-US" sz="2800" dirty="0" smtClean="0">
                <a:solidFill>
                  <a:srgbClr val="FFFFFF"/>
                </a:solidFill>
                <a:latin typeface="Arial"/>
                <a:cs typeface="Arial"/>
                <a:sym typeface="Wingdings" charset="0"/>
              </a:rPr>
              <a:t> </a:t>
            </a:r>
            <a:r>
              <a:rPr lang="en-US" sz="2800" dirty="0" err="1">
                <a:solidFill>
                  <a:srgbClr val="FFFFFF"/>
                </a:solidFill>
                <a:latin typeface="Arial"/>
                <a:cs typeface="Arial"/>
                <a:sym typeface="Wingdings" charset="0"/>
              </a:rPr>
              <a:t>kunst</a:t>
            </a:r>
            <a:r>
              <a:rPr lang="en-US" sz="2800" dirty="0">
                <a:solidFill>
                  <a:srgbClr val="FFFFFF"/>
                </a:solidFill>
                <a:latin typeface="Arial"/>
                <a:cs typeface="Arial"/>
                <a:sym typeface="Wingdings" charset="0"/>
              </a:rPr>
              <a:t> is </a:t>
            </a:r>
            <a:r>
              <a:rPr lang="en-US" sz="2800" dirty="0" err="1">
                <a:solidFill>
                  <a:srgbClr val="FFFFFF"/>
                </a:solidFill>
                <a:latin typeface="Arial"/>
                <a:cs typeface="Arial"/>
                <a:sym typeface="Wingdings" charset="0"/>
              </a:rPr>
              <a:t>vooral</a:t>
            </a:r>
            <a:r>
              <a:rPr lang="en-US" sz="2800" dirty="0">
                <a:solidFill>
                  <a:srgbClr val="FFFFFF"/>
                </a:solidFill>
                <a:latin typeface="Arial"/>
                <a:cs typeface="Arial"/>
                <a:sym typeface="Wingdings" charset="0"/>
              </a:rPr>
              <a:t> (</a:t>
            </a:r>
            <a:r>
              <a:rPr lang="en-US" sz="2800" dirty="0" err="1">
                <a:solidFill>
                  <a:srgbClr val="FFFFFF"/>
                </a:solidFill>
                <a:latin typeface="Arial"/>
                <a:cs typeface="Arial"/>
                <a:sym typeface="Wingdings" charset="0"/>
              </a:rPr>
              <a:t>vervolg</a:t>
            </a:r>
            <a:r>
              <a:rPr lang="en-US" sz="2800" dirty="0">
                <a:solidFill>
                  <a:srgbClr val="FFFFFF"/>
                </a:solidFill>
                <a:latin typeface="Arial"/>
                <a:cs typeface="Arial"/>
                <a:sym typeface="Wingdings" charset="0"/>
              </a:rPr>
              <a:t> op) </a:t>
            </a:r>
            <a:r>
              <a:rPr lang="en-US" sz="2800" dirty="0" err="1">
                <a:solidFill>
                  <a:srgbClr val="FFFFFF"/>
                </a:solidFill>
                <a:latin typeface="Arial"/>
                <a:cs typeface="Arial"/>
                <a:sym typeface="Wingdings" charset="0"/>
              </a:rPr>
              <a:t>Europese</a:t>
            </a:r>
            <a:r>
              <a:rPr lang="en-US" sz="2800" dirty="0">
                <a:solidFill>
                  <a:srgbClr val="FFFFFF"/>
                </a:solidFill>
                <a:latin typeface="Arial"/>
                <a:cs typeface="Arial"/>
                <a:sym typeface="Wingdings" charset="0"/>
              </a:rPr>
              <a:t> </a:t>
            </a:r>
            <a:r>
              <a:rPr lang="en-US" sz="2800" dirty="0" err="1">
                <a:solidFill>
                  <a:srgbClr val="FFFFFF"/>
                </a:solidFill>
                <a:latin typeface="Arial"/>
                <a:cs typeface="Arial"/>
                <a:sym typeface="Wingdings" charset="0"/>
              </a:rPr>
              <a:t>kunst</a:t>
            </a:r>
            <a:endParaRPr lang="en-US" sz="2800" dirty="0">
              <a:solidFill>
                <a:srgbClr val="FFFFFF"/>
              </a:solidFill>
              <a:latin typeface="Arial"/>
              <a:cs typeface="Arial"/>
              <a:sym typeface="Wingdings" charset="0"/>
            </a:endParaRPr>
          </a:p>
          <a:p>
            <a:pPr>
              <a:spcBef>
                <a:spcPct val="50000"/>
              </a:spcBef>
              <a:buFont typeface="Wingdings" charset="0"/>
              <a:buChar char="à"/>
            </a:pPr>
            <a:r>
              <a:rPr lang="en-US" sz="2800" dirty="0" err="1">
                <a:solidFill>
                  <a:srgbClr val="FFFFFF"/>
                </a:solidFill>
                <a:latin typeface="Arial"/>
                <a:cs typeface="Arial"/>
                <a:sym typeface="Wingdings" charset="0"/>
              </a:rPr>
              <a:t>Invloeden</a:t>
            </a:r>
            <a:r>
              <a:rPr lang="en-US" sz="2800" dirty="0">
                <a:solidFill>
                  <a:srgbClr val="FFFFFF"/>
                </a:solidFill>
                <a:latin typeface="Arial"/>
                <a:cs typeface="Arial"/>
                <a:sym typeface="Wingdings" charset="0"/>
              </a:rPr>
              <a:t> van </a:t>
            </a:r>
            <a:r>
              <a:rPr lang="en-US" sz="2800" dirty="0" err="1">
                <a:solidFill>
                  <a:srgbClr val="FFFFFF"/>
                </a:solidFill>
                <a:latin typeface="Arial"/>
                <a:cs typeface="Arial"/>
                <a:sym typeface="Wingdings" charset="0"/>
              </a:rPr>
              <a:t>ideeën</a:t>
            </a:r>
            <a:r>
              <a:rPr lang="en-US" sz="2800" dirty="0">
                <a:solidFill>
                  <a:srgbClr val="FFFFFF"/>
                </a:solidFill>
                <a:latin typeface="Arial"/>
                <a:cs typeface="Arial"/>
                <a:sym typeface="Wingdings" charset="0"/>
              </a:rPr>
              <a:t> over het </a:t>
            </a:r>
            <a:r>
              <a:rPr lang="en-US" sz="2800" dirty="0" err="1">
                <a:solidFill>
                  <a:srgbClr val="FFFFFF"/>
                </a:solidFill>
                <a:latin typeface="Arial"/>
                <a:cs typeface="Arial"/>
                <a:sym typeface="Wingdings" charset="0"/>
              </a:rPr>
              <a:t>onbewuste</a:t>
            </a:r>
            <a:r>
              <a:rPr lang="en-US" sz="2800" dirty="0">
                <a:solidFill>
                  <a:srgbClr val="FFFFFF"/>
                </a:solidFill>
                <a:latin typeface="Arial"/>
                <a:cs typeface="Arial"/>
                <a:sym typeface="Wingdings" charset="0"/>
              </a:rPr>
              <a:t> (Freud)</a:t>
            </a:r>
          </a:p>
          <a:p>
            <a:pPr>
              <a:spcBef>
                <a:spcPct val="50000"/>
              </a:spcBef>
              <a:buFont typeface="Wingdings" charset="0"/>
              <a:buChar char="à"/>
            </a:pPr>
            <a:r>
              <a:rPr lang="en-US" sz="2800" dirty="0">
                <a:solidFill>
                  <a:srgbClr val="FFFFFF"/>
                </a:solidFill>
                <a:latin typeface="Arial"/>
                <a:cs typeface="Arial"/>
                <a:sym typeface="Wingdings" charset="0"/>
              </a:rPr>
              <a:t>Centrum </a:t>
            </a:r>
            <a:r>
              <a:rPr lang="en-US" sz="2800" dirty="0" err="1">
                <a:solidFill>
                  <a:srgbClr val="FFFFFF"/>
                </a:solidFill>
                <a:latin typeface="Arial"/>
                <a:cs typeface="Arial"/>
                <a:sym typeface="Wingdings" charset="0"/>
              </a:rPr>
              <a:t>wordt</a:t>
            </a:r>
            <a:r>
              <a:rPr lang="en-US" sz="2800" dirty="0">
                <a:solidFill>
                  <a:srgbClr val="FFFFFF"/>
                </a:solidFill>
                <a:latin typeface="Arial"/>
                <a:cs typeface="Arial"/>
                <a:sym typeface="Wingdings" charset="0"/>
              </a:rPr>
              <a:t> New York</a:t>
            </a:r>
          </a:p>
          <a:p>
            <a:pPr>
              <a:spcBef>
                <a:spcPct val="50000"/>
              </a:spcBef>
              <a:buFont typeface="Wingdings" charset="0"/>
              <a:buNone/>
            </a:pPr>
            <a:r>
              <a:rPr lang="en-US" sz="2800" dirty="0">
                <a:solidFill>
                  <a:srgbClr val="FFFFFF"/>
                </a:solidFill>
                <a:latin typeface="Arial"/>
                <a:cs typeface="Arial"/>
                <a:sym typeface="Wingdings" charset="0"/>
              </a:rPr>
              <a:t> </a:t>
            </a:r>
            <a:r>
              <a:rPr lang="en-US" sz="2800" dirty="0" err="1">
                <a:solidFill>
                  <a:srgbClr val="FFFFFF"/>
                </a:solidFill>
                <a:latin typeface="Arial"/>
                <a:cs typeface="Arial"/>
                <a:sym typeface="Wingdings" charset="0"/>
              </a:rPr>
              <a:t>Jaren</a:t>
            </a:r>
            <a:r>
              <a:rPr lang="en-US" sz="2800" dirty="0">
                <a:solidFill>
                  <a:srgbClr val="FFFFFF"/>
                </a:solidFill>
                <a:latin typeface="Arial"/>
                <a:cs typeface="Arial"/>
                <a:sym typeface="Wingdings" charset="0"/>
              </a:rPr>
              <a:t> </a:t>
            </a:r>
            <a:r>
              <a:rPr lang="en-US" sz="2800" dirty="0" err="1">
                <a:solidFill>
                  <a:srgbClr val="FFFFFF"/>
                </a:solidFill>
                <a:latin typeface="Arial"/>
                <a:cs typeface="Arial"/>
                <a:sym typeface="Wingdings" charset="0"/>
              </a:rPr>
              <a:t>vijftig</a:t>
            </a:r>
            <a:r>
              <a:rPr lang="en-US" sz="2800" dirty="0">
                <a:solidFill>
                  <a:srgbClr val="FFFFFF"/>
                </a:solidFill>
                <a:latin typeface="Arial"/>
                <a:cs typeface="Arial"/>
                <a:sym typeface="Wingdings" charset="0"/>
              </a:rPr>
              <a:t>: Abstract </a:t>
            </a:r>
            <a:r>
              <a:rPr lang="en-US" sz="2800" dirty="0" err="1">
                <a:solidFill>
                  <a:srgbClr val="FFFFFF"/>
                </a:solidFill>
                <a:latin typeface="Arial"/>
                <a:cs typeface="Arial"/>
                <a:sym typeface="Wingdings" charset="0"/>
              </a:rPr>
              <a:t>Expressionisme</a:t>
            </a:r>
            <a:endParaRPr lang="nl-NL" sz="2800" dirty="0">
              <a:solidFill>
                <a:srgbClr val="FFFFFF"/>
              </a:solidFill>
              <a:latin typeface="Arial"/>
              <a:cs typeface="Arial"/>
            </a:endParaRPr>
          </a:p>
        </p:txBody>
      </p:sp>
      <p:sp>
        <p:nvSpPr>
          <p:cNvPr id="4" name="Title 1"/>
          <p:cNvSpPr txBox="1">
            <a:spLocks/>
          </p:cNvSpPr>
          <p:nvPr/>
        </p:nvSpPr>
        <p:spPr>
          <a:xfrm>
            <a:off x="428625" y="42862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FFCC00"/>
                </a:solidFill>
                <a:latin typeface="Arial" charset="0"/>
                <a:ea typeface="ＭＳ Ｐゴシック" charset="0"/>
                <a:cs typeface="ＭＳ Ｐゴシック" charset="0"/>
              </a:rPr>
              <a:t>Voorgeschiedenis</a:t>
            </a:r>
            <a:endParaRPr lang="nl-NL" sz="4000" b="1" dirty="0">
              <a:solidFill>
                <a:srgbClr val="FFCC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55075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1">
                                            <p:txEl>
                                              <p:pRg st="3" end="3"/>
                                            </p:txEl>
                                          </p:spTgt>
                                        </p:tgtEl>
                                        <p:attrNameLst>
                                          <p:attrName>style.visibility</p:attrName>
                                        </p:attrNameLst>
                                      </p:cBhvr>
                                      <p:to>
                                        <p:strVal val="visible"/>
                                      </p:to>
                                    </p:set>
                                    <p:anim calcmode="lin" valueType="num">
                                      <p:cBhvr additive="base">
                                        <p:cTn id="25" dur="500" fill="hold"/>
                                        <p:tgtEl>
                                          <p:spTgt spid="20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1">
                                            <p:txEl>
                                              <p:pRg st="4" end="4"/>
                                            </p:txEl>
                                          </p:spTgt>
                                        </p:tgtEl>
                                        <p:attrNameLst>
                                          <p:attrName>style.visibility</p:attrName>
                                        </p:attrNameLst>
                                      </p:cBhvr>
                                      <p:to>
                                        <p:strVal val="visible"/>
                                      </p:to>
                                    </p:set>
                                    <p:anim calcmode="lin" valueType="num">
                                      <p:cBhvr additive="base">
                                        <p:cTn id="31" dur="500" fill="hold"/>
                                        <p:tgtEl>
                                          <p:spTgt spid="20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9" descr="D:\school\afbeeldingen\massa\pollo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629" y="3716029"/>
            <a:ext cx="5820095" cy="295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28625" y="42862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FFCC00"/>
                </a:solidFill>
                <a:latin typeface="Arial" charset="0"/>
                <a:ea typeface="ＭＳ Ｐゴシック" charset="0"/>
                <a:cs typeface="ＭＳ Ｐゴシック" charset="0"/>
              </a:rPr>
              <a:t>1. Action </a:t>
            </a:r>
            <a:r>
              <a:rPr lang="nl-NL" sz="4000" b="1" dirty="0" err="1" smtClean="0">
                <a:solidFill>
                  <a:srgbClr val="FFCC00"/>
                </a:solidFill>
                <a:latin typeface="Arial" charset="0"/>
                <a:ea typeface="ＭＳ Ｐゴシック" charset="0"/>
                <a:cs typeface="ＭＳ Ｐゴシック" charset="0"/>
              </a:rPr>
              <a:t>painting</a:t>
            </a:r>
            <a:r>
              <a:rPr lang="nl-NL" sz="4000" b="1" dirty="0" smtClean="0">
                <a:solidFill>
                  <a:srgbClr val="FFCC00"/>
                </a:solidFill>
                <a:latin typeface="Arial" charset="0"/>
                <a:ea typeface="ＭＳ Ｐゴシック" charset="0"/>
                <a:cs typeface="ＭＳ Ｐゴシック" charset="0"/>
              </a:rPr>
              <a:t> </a:t>
            </a:r>
            <a:endParaRPr lang="nl-NL" sz="4000" b="1" dirty="0">
              <a:solidFill>
                <a:srgbClr val="FFCC00"/>
              </a:solidFill>
              <a:latin typeface="Arial" charset="0"/>
              <a:ea typeface="ＭＳ Ｐゴシック" charset="0"/>
              <a:cs typeface="ＭＳ Ｐゴシック" charset="0"/>
            </a:endParaRPr>
          </a:p>
        </p:txBody>
      </p:sp>
      <p:sp>
        <p:nvSpPr>
          <p:cNvPr id="6" name="Text Box 3"/>
          <p:cNvSpPr txBox="1">
            <a:spLocks noChangeArrowheads="1"/>
          </p:cNvSpPr>
          <p:nvPr/>
        </p:nvSpPr>
        <p:spPr bwMode="auto">
          <a:xfrm>
            <a:off x="315736" y="1099720"/>
            <a:ext cx="5244042"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dirty="0">
                <a:solidFill>
                  <a:srgbClr val="FFFFFF"/>
                </a:solidFill>
                <a:latin typeface="Arial"/>
                <a:cs typeface="Arial"/>
              </a:rPr>
              <a:t>Abstract</a:t>
            </a:r>
          </a:p>
          <a:p>
            <a:pPr>
              <a:spcBef>
                <a:spcPct val="50000"/>
              </a:spcBef>
            </a:pPr>
            <a:r>
              <a:rPr lang="en-US" dirty="0" err="1">
                <a:solidFill>
                  <a:srgbClr val="FFFFFF"/>
                </a:solidFill>
                <a:latin typeface="Arial"/>
                <a:cs typeface="Arial"/>
              </a:rPr>
              <a:t>Expressionistisch</a:t>
            </a:r>
            <a:r>
              <a:rPr lang="en-US" dirty="0">
                <a:solidFill>
                  <a:srgbClr val="FFFFFF"/>
                </a:solidFill>
                <a:latin typeface="Arial"/>
                <a:cs typeface="Arial"/>
              </a:rPr>
              <a:t>:</a:t>
            </a:r>
          </a:p>
          <a:p>
            <a:pPr>
              <a:spcBef>
                <a:spcPct val="50000"/>
              </a:spcBef>
            </a:pPr>
            <a:r>
              <a:rPr lang="en-US" dirty="0">
                <a:solidFill>
                  <a:srgbClr val="FFFFFF"/>
                </a:solidFill>
                <a:latin typeface="Arial"/>
                <a:cs typeface="Arial"/>
              </a:rPr>
              <a:t>	</a:t>
            </a:r>
            <a:r>
              <a:rPr lang="en-US" dirty="0" err="1">
                <a:solidFill>
                  <a:srgbClr val="FFFFFF"/>
                </a:solidFill>
                <a:latin typeface="Arial"/>
                <a:cs typeface="Arial"/>
              </a:rPr>
              <a:t>heftig</a:t>
            </a:r>
            <a:r>
              <a:rPr lang="en-US" dirty="0">
                <a:solidFill>
                  <a:srgbClr val="FFFFFF"/>
                </a:solidFill>
                <a:latin typeface="Arial"/>
                <a:cs typeface="Arial"/>
              </a:rPr>
              <a:t> </a:t>
            </a:r>
            <a:r>
              <a:rPr lang="en-US" dirty="0" err="1">
                <a:solidFill>
                  <a:srgbClr val="FFFFFF"/>
                </a:solidFill>
                <a:latin typeface="Arial"/>
                <a:cs typeface="Arial"/>
              </a:rPr>
              <a:t>kleurgebruik</a:t>
            </a:r>
            <a:endParaRPr lang="en-US" dirty="0">
              <a:solidFill>
                <a:srgbClr val="FFFFFF"/>
              </a:solidFill>
              <a:latin typeface="Arial"/>
              <a:cs typeface="Arial"/>
            </a:endParaRPr>
          </a:p>
          <a:p>
            <a:pPr>
              <a:spcBef>
                <a:spcPct val="50000"/>
              </a:spcBef>
            </a:pPr>
            <a:r>
              <a:rPr lang="en-US" dirty="0">
                <a:solidFill>
                  <a:srgbClr val="FFFFFF"/>
                </a:solidFill>
                <a:latin typeface="Arial"/>
                <a:cs typeface="Arial"/>
              </a:rPr>
              <a:t>	</a:t>
            </a:r>
            <a:r>
              <a:rPr lang="en-US" dirty="0" err="1">
                <a:solidFill>
                  <a:srgbClr val="FFFFFF"/>
                </a:solidFill>
                <a:latin typeface="Arial"/>
                <a:cs typeface="Arial"/>
              </a:rPr>
              <a:t>grote</a:t>
            </a:r>
            <a:r>
              <a:rPr lang="en-US" dirty="0">
                <a:solidFill>
                  <a:srgbClr val="FFFFFF"/>
                </a:solidFill>
                <a:latin typeface="Arial"/>
                <a:cs typeface="Arial"/>
              </a:rPr>
              <a:t> </a:t>
            </a:r>
            <a:r>
              <a:rPr lang="en-US" dirty="0" err="1">
                <a:solidFill>
                  <a:srgbClr val="FFFFFF"/>
                </a:solidFill>
                <a:latin typeface="Arial"/>
                <a:cs typeface="Arial"/>
              </a:rPr>
              <a:t>contrasten</a:t>
            </a:r>
            <a:endParaRPr lang="en-US" dirty="0">
              <a:solidFill>
                <a:srgbClr val="FFFFFF"/>
              </a:solidFill>
              <a:latin typeface="Arial"/>
              <a:cs typeface="Arial"/>
            </a:endParaRPr>
          </a:p>
          <a:p>
            <a:pPr>
              <a:spcBef>
                <a:spcPct val="50000"/>
              </a:spcBef>
            </a:pPr>
            <a:r>
              <a:rPr lang="en-US" dirty="0">
                <a:solidFill>
                  <a:srgbClr val="FFFFFF"/>
                </a:solidFill>
                <a:latin typeface="Arial"/>
                <a:cs typeface="Arial"/>
              </a:rPr>
              <a:t>	grove </a:t>
            </a:r>
            <a:r>
              <a:rPr lang="en-US" dirty="0" err="1">
                <a:solidFill>
                  <a:srgbClr val="FFFFFF"/>
                </a:solidFill>
                <a:latin typeface="Arial"/>
                <a:cs typeface="Arial"/>
              </a:rPr>
              <a:t>penseelstreken</a:t>
            </a:r>
            <a:endParaRPr lang="en-US" dirty="0">
              <a:solidFill>
                <a:srgbClr val="FFFFFF"/>
              </a:solidFill>
              <a:latin typeface="Arial"/>
              <a:cs typeface="Arial"/>
            </a:endParaRPr>
          </a:p>
          <a:p>
            <a:pPr>
              <a:spcBef>
                <a:spcPct val="50000"/>
              </a:spcBef>
            </a:pPr>
            <a:r>
              <a:rPr lang="en-US" dirty="0" smtClean="0">
                <a:solidFill>
                  <a:srgbClr val="FFFFFF"/>
                </a:solidFill>
                <a:latin typeface="Arial"/>
                <a:cs typeface="Arial"/>
              </a:rPr>
              <a:t>Grote </a:t>
            </a:r>
            <a:r>
              <a:rPr lang="en-US" dirty="0" err="1">
                <a:solidFill>
                  <a:srgbClr val="FFFFFF"/>
                </a:solidFill>
                <a:latin typeface="Arial"/>
                <a:cs typeface="Arial"/>
              </a:rPr>
              <a:t>formaten</a:t>
            </a:r>
            <a:endParaRPr lang="nl-NL" dirty="0">
              <a:solidFill>
                <a:srgbClr val="FFFFFF"/>
              </a:solidFill>
              <a:latin typeface="Arial"/>
              <a:cs typeface="Arial"/>
            </a:endParaRPr>
          </a:p>
        </p:txBody>
      </p:sp>
      <p:pic>
        <p:nvPicPr>
          <p:cNvPr id="7" name="Picture 3" descr="2732_001-2.jpg"/>
          <p:cNvPicPr>
            <a:picLocks noChangeAspect="1"/>
          </p:cNvPicPr>
          <p:nvPr/>
        </p:nvPicPr>
        <p:blipFill>
          <a:blip r:embed="rId3">
            <a:extLst>
              <a:ext uri="{28A0092B-C50C-407E-A947-70E740481C1C}">
                <a14:useLocalDpi xmlns:a14="http://schemas.microsoft.com/office/drawing/2010/main" val="0"/>
              </a:ext>
            </a:extLst>
          </a:blip>
          <a:srcRect l="82500" t="75934" r="8333" b="19351"/>
          <a:stretch>
            <a:fillRect/>
          </a:stretch>
        </p:blipFill>
        <p:spPr bwMode="auto">
          <a:xfrm>
            <a:off x="4325620" y="1749778"/>
            <a:ext cx="4332605" cy="157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184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pollock no1 194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164542"/>
            <a:ext cx="6139244" cy="398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Box 2"/>
          <p:cNvSpPr txBox="1">
            <a:spLocks noChangeArrowheads="1"/>
          </p:cNvSpPr>
          <p:nvPr/>
        </p:nvSpPr>
        <p:spPr bwMode="auto">
          <a:xfrm>
            <a:off x="428625" y="5152725"/>
            <a:ext cx="61392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dirty="0">
                <a:solidFill>
                  <a:srgbClr val="FFFFFF"/>
                </a:solidFill>
                <a:latin typeface="Arial" charset="0"/>
              </a:rPr>
              <a:t>Jackson Pollock </a:t>
            </a:r>
            <a:r>
              <a:rPr lang="en-US" sz="1600" b="1" dirty="0" err="1">
                <a:solidFill>
                  <a:srgbClr val="FFFFFF"/>
                </a:solidFill>
                <a:latin typeface="Arial" charset="0"/>
              </a:rPr>
              <a:t>Nummer</a:t>
            </a:r>
            <a:r>
              <a:rPr lang="en-US" sz="1600" b="1" dirty="0">
                <a:solidFill>
                  <a:srgbClr val="FFFFFF"/>
                </a:solidFill>
                <a:latin typeface="Arial" charset="0"/>
              </a:rPr>
              <a:t> 1</a:t>
            </a:r>
            <a:r>
              <a:rPr lang="en-US" sz="1600" dirty="0">
                <a:solidFill>
                  <a:srgbClr val="FFFFFF"/>
                </a:solidFill>
                <a:latin typeface="Arial" charset="0"/>
              </a:rPr>
              <a:t>, </a:t>
            </a:r>
            <a:r>
              <a:rPr lang="en-US" sz="1600" i="1" dirty="0">
                <a:solidFill>
                  <a:srgbClr val="FFFFFF"/>
                </a:solidFill>
                <a:latin typeface="Arial" charset="0"/>
              </a:rPr>
              <a:t>1948, 172,7 x 264,2cm</a:t>
            </a:r>
          </a:p>
          <a:p>
            <a:pPr eaLnBrk="1" hangingPunct="1"/>
            <a:r>
              <a:rPr lang="en-US" sz="1600" i="1" dirty="0">
                <a:solidFill>
                  <a:srgbClr val="FFFFFF"/>
                </a:solidFill>
                <a:latin typeface="Arial" charset="0"/>
              </a:rPr>
              <a:t>- </a:t>
            </a:r>
            <a:r>
              <a:rPr lang="en-US" sz="1600" i="1" dirty="0" err="1">
                <a:solidFill>
                  <a:srgbClr val="FFFFFF"/>
                </a:solidFill>
                <a:latin typeface="Arial" charset="0"/>
              </a:rPr>
              <a:t>Olieverf</a:t>
            </a:r>
            <a:r>
              <a:rPr lang="en-US" sz="1600" i="1" dirty="0">
                <a:solidFill>
                  <a:srgbClr val="FFFFFF"/>
                </a:solidFill>
                <a:latin typeface="Arial" charset="0"/>
              </a:rPr>
              <a:t> en email op </a:t>
            </a:r>
            <a:r>
              <a:rPr lang="en-US" sz="1600" i="1" dirty="0" err="1">
                <a:solidFill>
                  <a:srgbClr val="FFFFFF"/>
                </a:solidFill>
                <a:latin typeface="Arial" charset="0"/>
              </a:rPr>
              <a:t>onbehandeld</a:t>
            </a:r>
            <a:r>
              <a:rPr lang="en-US" sz="1600" i="1" dirty="0">
                <a:solidFill>
                  <a:srgbClr val="FFFFFF"/>
                </a:solidFill>
                <a:latin typeface="Arial" charset="0"/>
              </a:rPr>
              <a:t> </a:t>
            </a:r>
            <a:r>
              <a:rPr lang="en-US" sz="1600" i="1" dirty="0" err="1">
                <a:solidFill>
                  <a:srgbClr val="FFFFFF"/>
                </a:solidFill>
                <a:latin typeface="Arial" charset="0"/>
              </a:rPr>
              <a:t>doek</a:t>
            </a:r>
            <a:endParaRPr lang="en-US" sz="1600" i="1" dirty="0">
              <a:solidFill>
                <a:srgbClr val="FFFFFF"/>
              </a:solidFill>
              <a:latin typeface="Arial" charset="0"/>
            </a:endParaRPr>
          </a:p>
          <a:p>
            <a:pPr eaLnBrk="1" hangingPunct="1"/>
            <a:endParaRPr lang="en-US" dirty="0">
              <a:latin typeface="Arial" charset="0"/>
            </a:endParaRPr>
          </a:p>
        </p:txBody>
      </p:sp>
      <p:sp>
        <p:nvSpPr>
          <p:cNvPr id="34820" name="Text Box 1027"/>
          <p:cNvSpPr txBox="1">
            <a:spLocks noChangeArrowheads="1"/>
          </p:cNvSpPr>
          <p:nvPr/>
        </p:nvSpPr>
        <p:spPr bwMode="auto">
          <a:xfrm>
            <a:off x="6665990" y="4412532"/>
            <a:ext cx="216813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dirty="0">
                <a:solidFill>
                  <a:srgbClr val="FFCC00"/>
                </a:solidFill>
                <a:latin typeface="Arial" charset="0"/>
              </a:rPr>
              <a:t>“</a:t>
            </a:r>
            <a:r>
              <a:rPr lang="en-US" altLang="ja-JP" sz="1600" dirty="0" err="1">
                <a:solidFill>
                  <a:srgbClr val="FFCC00"/>
                </a:solidFill>
                <a:latin typeface="Arial" charset="0"/>
              </a:rPr>
              <a:t>Als</a:t>
            </a:r>
            <a:r>
              <a:rPr lang="en-US" altLang="ja-JP" sz="1600" dirty="0">
                <a:solidFill>
                  <a:srgbClr val="FFCC00"/>
                </a:solidFill>
                <a:latin typeface="Arial" charset="0"/>
              </a:rPr>
              <a:t> </a:t>
            </a:r>
            <a:r>
              <a:rPr lang="en-US" altLang="ja-JP" sz="1600" dirty="0" err="1">
                <a:solidFill>
                  <a:srgbClr val="FFCC00"/>
                </a:solidFill>
                <a:latin typeface="Arial" charset="0"/>
              </a:rPr>
              <a:t>ik</a:t>
            </a:r>
            <a:r>
              <a:rPr lang="en-US" altLang="ja-JP" sz="1600" dirty="0">
                <a:solidFill>
                  <a:srgbClr val="FFCC00"/>
                </a:solidFill>
                <a:latin typeface="Arial" charset="0"/>
              </a:rPr>
              <a:t> in het </a:t>
            </a:r>
            <a:r>
              <a:rPr lang="en-US" altLang="ja-JP" sz="1600" dirty="0" err="1">
                <a:solidFill>
                  <a:srgbClr val="FFCC00"/>
                </a:solidFill>
                <a:latin typeface="Arial" charset="0"/>
              </a:rPr>
              <a:t>schilderij</a:t>
            </a:r>
            <a:r>
              <a:rPr lang="en-US" altLang="ja-JP" sz="1600" dirty="0">
                <a:solidFill>
                  <a:srgbClr val="FFCC00"/>
                </a:solidFill>
                <a:latin typeface="Arial" charset="0"/>
              </a:rPr>
              <a:t> ben, ben </a:t>
            </a:r>
            <a:r>
              <a:rPr lang="en-US" altLang="ja-JP" sz="1600" dirty="0" err="1">
                <a:solidFill>
                  <a:srgbClr val="FFCC00"/>
                </a:solidFill>
                <a:latin typeface="Arial" charset="0"/>
              </a:rPr>
              <a:t>ik</a:t>
            </a:r>
            <a:r>
              <a:rPr lang="en-US" altLang="ja-JP" sz="1600" dirty="0">
                <a:solidFill>
                  <a:srgbClr val="FFCC00"/>
                </a:solidFill>
                <a:latin typeface="Arial" charset="0"/>
              </a:rPr>
              <a:t> </a:t>
            </a:r>
            <a:r>
              <a:rPr lang="en-US" altLang="ja-JP" sz="1600" dirty="0" err="1">
                <a:solidFill>
                  <a:srgbClr val="FFCC00"/>
                </a:solidFill>
                <a:latin typeface="Arial" charset="0"/>
              </a:rPr>
              <a:t>er</a:t>
            </a:r>
            <a:r>
              <a:rPr lang="en-US" altLang="ja-JP" sz="1600" dirty="0">
                <a:solidFill>
                  <a:srgbClr val="FFCC00"/>
                </a:solidFill>
                <a:latin typeface="Arial" charset="0"/>
              </a:rPr>
              <a:t> </a:t>
            </a:r>
            <a:r>
              <a:rPr lang="en-US" altLang="ja-JP" sz="1600" dirty="0" err="1">
                <a:solidFill>
                  <a:srgbClr val="FFCC00"/>
                </a:solidFill>
                <a:latin typeface="Arial" charset="0"/>
              </a:rPr>
              <a:t>mij</a:t>
            </a:r>
            <a:r>
              <a:rPr lang="en-US" altLang="ja-JP" sz="1600" dirty="0">
                <a:solidFill>
                  <a:srgbClr val="FFCC00"/>
                </a:solidFill>
                <a:latin typeface="Arial" charset="0"/>
              </a:rPr>
              <a:t> </a:t>
            </a:r>
            <a:r>
              <a:rPr lang="en-US" altLang="ja-JP" sz="1600" dirty="0" err="1">
                <a:solidFill>
                  <a:srgbClr val="FFCC00"/>
                </a:solidFill>
                <a:latin typeface="Arial" charset="0"/>
              </a:rPr>
              <a:t>niet</a:t>
            </a:r>
            <a:r>
              <a:rPr lang="en-US" altLang="ja-JP" sz="1600" dirty="0">
                <a:solidFill>
                  <a:srgbClr val="FFCC00"/>
                </a:solidFill>
                <a:latin typeface="Arial" charset="0"/>
              </a:rPr>
              <a:t> van </a:t>
            </a:r>
            <a:r>
              <a:rPr lang="en-US" altLang="ja-JP" sz="1600" dirty="0" err="1">
                <a:solidFill>
                  <a:srgbClr val="FFCC00"/>
                </a:solidFill>
                <a:latin typeface="Arial" charset="0"/>
              </a:rPr>
              <a:t>bewust</a:t>
            </a:r>
            <a:r>
              <a:rPr lang="en-US" altLang="ja-JP" sz="1600" dirty="0">
                <a:solidFill>
                  <a:srgbClr val="FFCC00"/>
                </a:solidFill>
                <a:latin typeface="Arial" charset="0"/>
              </a:rPr>
              <a:t> </a:t>
            </a:r>
            <a:r>
              <a:rPr lang="en-US" altLang="ja-JP" sz="1600" dirty="0" err="1">
                <a:solidFill>
                  <a:srgbClr val="FFCC00"/>
                </a:solidFill>
                <a:latin typeface="Arial" charset="0"/>
              </a:rPr>
              <a:t>wat</a:t>
            </a:r>
            <a:r>
              <a:rPr lang="en-US" altLang="ja-JP" sz="1600" dirty="0">
                <a:solidFill>
                  <a:srgbClr val="FFCC00"/>
                </a:solidFill>
                <a:latin typeface="Arial" charset="0"/>
              </a:rPr>
              <a:t> </a:t>
            </a:r>
            <a:r>
              <a:rPr lang="en-US" altLang="ja-JP" sz="1600" dirty="0" err="1">
                <a:solidFill>
                  <a:srgbClr val="FFCC00"/>
                </a:solidFill>
                <a:latin typeface="Arial" charset="0"/>
              </a:rPr>
              <a:t>ik</a:t>
            </a:r>
            <a:r>
              <a:rPr lang="en-US" altLang="ja-JP" sz="1600" dirty="0">
                <a:solidFill>
                  <a:srgbClr val="FFCC00"/>
                </a:solidFill>
                <a:latin typeface="Arial" charset="0"/>
              </a:rPr>
              <a:t> </a:t>
            </a:r>
            <a:r>
              <a:rPr lang="en-US" altLang="ja-JP" sz="1600" dirty="0" err="1">
                <a:solidFill>
                  <a:srgbClr val="FFCC00"/>
                </a:solidFill>
                <a:latin typeface="Arial" charset="0"/>
              </a:rPr>
              <a:t>aan</a:t>
            </a:r>
            <a:r>
              <a:rPr lang="en-US" altLang="ja-JP" sz="1600" dirty="0">
                <a:solidFill>
                  <a:srgbClr val="FFCC00"/>
                </a:solidFill>
                <a:latin typeface="Arial" charset="0"/>
              </a:rPr>
              <a:t> het </a:t>
            </a:r>
            <a:r>
              <a:rPr lang="en-US" altLang="ja-JP" sz="1600" dirty="0" err="1">
                <a:solidFill>
                  <a:srgbClr val="FFCC00"/>
                </a:solidFill>
                <a:latin typeface="Arial" charset="0"/>
              </a:rPr>
              <a:t>doen</a:t>
            </a:r>
            <a:r>
              <a:rPr lang="en-US" altLang="ja-JP" sz="1600" dirty="0">
                <a:solidFill>
                  <a:srgbClr val="FFCC00"/>
                </a:solidFill>
                <a:latin typeface="Arial" charset="0"/>
              </a:rPr>
              <a:t> ben</a:t>
            </a:r>
            <a:r>
              <a:rPr lang="en-US" sz="1600" dirty="0">
                <a:solidFill>
                  <a:srgbClr val="FFCC00"/>
                </a:solidFill>
                <a:latin typeface="Arial" charset="0"/>
              </a:rPr>
              <a:t>”</a:t>
            </a:r>
            <a:r>
              <a:rPr lang="en-US" altLang="ja-JP" sz="1600" dirty="0">
                <a:solidFill>
                  <a:srgbClr val="FFCC00"/>
                </a:solidFill>
                <a:latin typeface="Arial" charset="0"/>
              </a:rPr>
              <a:t>.</a:t>
            </a:r>
          </a:p>
          <a:p>
            <a:pPr algn="ctr" eaLnBrk="1" hangingPunct="1">
              <a:spcBef>
                <a:spcPct val="50000"/>
              </a:spcBef>
            </a:pPr>
            <a:r>
              <a:rPr lang="en-US" sz="1600" dirty="0">
                <a:solidFill>
                  <a:srgbClr val="FFCC00"/>
                </a:solidFill>
                <a:latin typeface="Arial" charset="0"/>
              </a:rPr>
              <a:t>	</a:t>
            </a:r>
            <a:endParaRPr lang="nl-NL" sz="1600" i="1" dirty="0">
              <a:solidFill>
                <a:srgbClr val="FFCC00"/>
              </a:solidFill>
              <a:latin typeface="Arial" charset="0"/>
            </a:endParaRPr>
          </a:p>
        </p:txBody>
      </p:sp>
      <p:sp>
        <p:nvSpPr>
          <p:cNvPr id="6" name="Title 1"/>
          <p:cNvSpPr txBox="1">
            <a:spLocks/>
          </p:cNvSpPr>
          <p:nvPr/>
        </p:nvSpPr>
        <p:spPr>
          <a:xfrm>
            <a:off x="428625" y="42862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FFCC00"/>
                </a:solidFill>
                <a:latin typeface="Arial" charset="0"/>
                <a:ea typeface="ＭＳ Ｐゴシック" charset="0"/>
                <a:cs typeface="ＭＳ Ｐゴシック" charset="0"/>
              </a:rPr>
              <a:t>1.1. Jackson </a:t>
            </a:r>
            <a:r>
              <a:rPr lang="nl-NL" sz="4000" b="1" dirty="0" err="1" smtClean="0">
                <a:solidFill>
                  <a:srgbClr val="FFCC00"/>
                </a:solidFill>
                <a:latin typeface="Arial" charset="0"/>
                <a:ea typeface="ＭＳ Ｐゴシック" charset="0"/>
                <a:cs typeface="ＭＳ Ｐゴシック" charset="0"/>
              </a:rPr>
              <a:t>Pollock</a:t>
            </a:r>
            <a:r>
              <a:rPr lang="nl-NL" sz="4000" b="1" dirty="0" smtClean="0">
                <a:solidFill>
                  <a:srgbClr val="FFCC00"/>
                </a:solidFill>
                <a:latin typeface="Arial" charset="0"/>
                <a:ea typeface="ＭＳ Ｐゴシック" charset="0"/>
                <a:cs typeface="ＭＳ Ｐゴシック" charset="0"/>
              </a:rPr>
              <a:t>  </a:t>
            </a:r>
            <a:endParaRPr lang="nl-NL" sz="4000" b="1" dirty="0">
              <a:solidFill>
                <a:srgbClr val="FFCC00"/>
              </a:solidFill>
              <a:latin typeface="Arial" charset="0"/>
              <a:ea typeface="ＭＳ Ｐゴシック" charset="0"/>
              <a:cs typeface="ＭＳ Ｐゴシック" charset="0"/>
            </a:endParaRPr>
          </a:p>
        </p:txBody>
      </p:sp>
      <p:pic>
        <p:nvPicPr>
          <p:cNvPr id="7" name="Picture 10" descr="D:\school\afbeeldingen\massa\pol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222" y="1571625"/>
            <a:ext cx="1772003" cy="158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428625" y="5912247"/>
            <a:ext cx="6818731" cy="646331"/>
          </a:xfrm>
          <a:prstGeom prst="rect">
            <a:avLst/>
          </a:prstGeom>
          <a:noFill/>
        </p:spPr>
        <p:txBody>
          <a:bodyPr wrap="none" rtlCol="0">
            <a:spAutoFit/>
          </a:bodyPr>
          <a:lstStyle/>
          <a:p>
            <a:r>
              <a:rPr lang="nl-NL" dirty="0" smtClean="0">
                <a:solidFill>
                  <a:srgbClr val="FF0000"/>
                </a:solidFill>
              </a:rPr>
              <a:t>Op welk manier (techniek) denk je dat </a:t>
            </a:r>
            <a:r>
              <a:rPr lang="nl-NL" dirty="0" err="1" smtClean="0">
                <a:solidFill>
                  <a:srgbClr val="FF0000"/>
                </a:solidFill>
              </a:rPr>
              <a:t>Pollock</a:t>
            </a:r>
            <a:r>
              <a:rPr lang="nl-NL" dirty="0" smtClean="0">
                <a:solidFill>
                  <a:srgbClr val="FF0000"/>
                </a:solidFill>
              </a:rPr>
              <a:t> dit doek gemaakt heeft?</a:t>
            </a:r>
          </a:p>
          <a:p>
            <a:r>
              <a:rPr lang="nl-NL" dirty="0" smtClean="0">
                <a:solidFill>
                  <a:srgbClr val="FF0000"/>
                </a:solidFill>
              </a:rPr>
              <a:t>Hoe zie je dat?</a:t>
            </a:r>
            <a:endParaRPr lang="nl-NL" dirty="0">
              <a:solidFill>
                <a:srgbClr val="FF0000"/>
              </a:solidFill>
            </a:endParaRPr>
          </a:p>
        </p:txBody>
      </p:sp>
    </p:spTree>
    <p:extLst>
      <p:ext uri="{BB962C8B-B14F-4D97-AF65-F5344CB8AC3E}">
        <p14:creationId xmlns:p14="http://schemas.microsoft.com/office/powerpoint/2010/main" val="1253799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3"/>
          <p:cNvSpPr txBox="1">
            <a:spLocks noChangeArrowheads="1"/>
          </p:cNvSpPr>
          <p:nvPr/>
        </p:nvSpPr>
        <p:spPr bwMode="auto">
          <a:xfrm>
            <a:off x="4427538" y="1773238"/>
            <a:ext cx="43211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dirty="0" err="1" smtClean="0">
                <a:solidFill>
                  <a:srgbClr val="FFFFFF"/>
                </a:solidFill>
                <a:latin typeface="Arial" charset="0"/>
              </a:rPr>
              <a:t>Eerste</a:t>
            </a:r>
            <a:r>
              <a:rPr lang="en-US" sz="2000" dirty="0" smtClean="0">
                <a:solidFill>
                  <a:srgbClr val="FFFFFF"/>
                </a:solidFill>
                <a:latin typeface="Arial" charset="0"/>
              </a:rPr>
              <a:t> </a:t>
            </a:r>
            <a:r>
              <a:rPr lang="en-US" sz="2000" dirty="0" err="1">
                <a:solidFill>
                  <a:srgbClr val="FFFFFF"/>
                </a:solidFill>
                <a:latin typeface="Arial" charset="0"/>
              </a:rPr>
              <a:t>échte</a:t>
            </a:r>
            <a:r>
              <a:rPr lang="en-US" sz="2000" dirty="0">
                <a:solidFill>
                  <a:srgbClr val="FFFFFF"/>
                </a:solidFill>
                <a:latin typeface="Arial" charset="0"/>
              </a:rPr>
              <a:t> </a:t>
            </a:r>
            <a:r>
              <a:rPr lang="en-US" sz="2000" dirty="0" err="1">
                <a:solidFill>
                  <a:srgbClr val="FFFFFF"/>
                </a:solidFill>
                <a:latin typeface="Arial" charset="0"/>
              </a:rPr>
              <a:t>Amerikaanse</a:t>
            </a:r>
            <a:r>
              <a:rPr lang="en-US" sz="2000" dirty="0">
                <a:solidFill>
                  <a:srgbClr val="FFFFFF"/>
                </a:solidFill>
                <a:latin typeface="Arial" charset="0"/>
              </a:rPr>
              <a:t> </a:t>
            </a:r>
            <a:r>
              <a:rPr lang="en-US" sz="2000" dirty="0" err="1" smtClean="0">
                <a:solidFill>
                  <a:srgbClr val="FFFFFF"/>
                </a:solidFill>
                <a:latin typeface="Arial" charset="0"/>
              </a:rPr>
              <a:t>kunstenaar</a:t>
            </a:r>
            <a:endParaRPr lang="en-US" sz="2000" dirty="0" smtClean="0">
              <a:solidFill>
                <a:srgbClr val="FFFFFF"/>
              </a:solidFill>
              <a:latin typeface="Arial" charset="0"/>
            </a:endParaRPr>
          </a:p>
          <a:p>
            <a:pPr eaLnBrk="1" hangingPunct="1">
              <a:spcBef>
                <a:spcPct val="50000"/>
              </a:spcBef>
            </a:pPr>
            <a:endParaRPr lang="en-US" sz="2000" dirty="0">
              <a:solidFill>
                <a:srgbClr val="FFFFFF"/>
              </a:solidFill>
              <a:latin typeface="Arial" charset="0"/>
            </a:endParaRPr>
          </a:p>
          <a:p>
            <a:pPr eaLnBrk="1" hangingPunct="1">
              <a:spcBef>
                <a:spcPct val="50000"/>
              </a:spcBef>
            </a:pPr>
            <a:r>
              <a:rPr lang="en-US" sz="2000" dirty="0" err="1" smtClean="0">
                <a:solidFill>
                  <a:srgbClr val="FFFFFF"/>
                </a:solidFill>
                <a:latin typeface="Arial" charset="0"/>
              </a:rPr>
              <a:t>Artikel</a:t>
            </a:r>
            <a:r>
              <a:rPr lang="en-US" sz="2000" dirty="0" smtClean="0">
                <a:solidFill>
                  <a:srgbClr val="FFFFFF"/>
                </a:solidFill>
                <a:latin typeface="Arial" charset="0"/>
              </a:rPr>
              <a:t> </a:t>
            </a:r>
            <a:r>
              <a:rPr lang="en-US" sz="2000" dirty="0">
                <a:solidFill>
                  <a:srgbClr val="FFFFFF"/>
                </a:solidFill>
                <a:latin typeface="Arial" charset="0"/>
              </a:rPr>
              <a:t>in Life Magazine </a:t>
            </a:r>
            <a:r>
              <a:rPr lang="en-US" sz="2000" dirty="0">
                <a:solidFill>
                  <a:srgbClr val="FFCC00"/>
                </a:solidFill>
                <a:latin typeface="Arial" charset="0"/>
              </a:rPr>
              <a:t>(</a:t>
            </a:r>
            <a:r>
              <a:rPr lang="en-US" sz="2000" dirty="0" err="1">
                <a:solidFill>
                  <a:srgbClr val="FFCC00"/>
                </a:solidFill>
                <a:latin typeface="Arial" charset="0"/>
              </a:rPr>
              <a:t>massamedia</a:t>
            </a:r>
            <a:r>
              <a:rPr lang="en-US" sz="2000" dirty="0">
                <a:solidFill>
                  <a:srgbClr val="FFCC00"/>
                </a:solidFill>
                <a:latin typeface="Arial" charset="0"/>
              </a:rPr>
              <a:t>) </a:t>
            </a:r>
            <a:r>
              <a:rPr lang="en-US" sz="2000" dirty="0">
                <a:solidFill>
                  <a:srgbClr val="FFFFFF"/>
                </a:solidFill>
                <a:latin typeface="Arial" charset="0"/>
                <a:sym typeface="Wingdings" charset="0"/>
              </a:rPr>
              <a:t> </a:t>
            </a:r>
            <a:r>
              <a:rPr lang="en-US" sz="2000" dirty="0" err="1">
                <a:solidFill>
                  <a:srgbClr val="FFFFFF"/>
                </a:solidFill>
                <a:latin typeface="Arial" charset="0"/>
              </a:rPr>
              <a:t>Bekend</a:t>
            </a:r>
            <a:r>
              <a:rPr lang="en-US" sz="2000" dirty="0">
                <a:solidFill>
                  <a:srgbClr val="FFFFFF"/>
                </a:solidFill>
                <a:latin typeface="Arial" charset="0"/>
              </a:rPr>
              <a:t> </a:t>
            </a:r>
            <a:r>
              <a:rPr lang="en-US" sz="2000" dirty="0" err="1">
                <a:solidFill>
                  <a:srgbClr val="FFFFFF"/>
                </a:solidFill>
                <a:latin typeface="Arial" charset="0"/>
              </a:rPr>
              <a:t>bij</a:t>
            </a:r>
            <a:r>
              <a:rPr lang="en-US" sz="2000" dirty="0">
                <a:solidFill>
                  <a:srgbClr val="FFFFFF"/>
                </a:solidFill>
                <a:latin typeface="Arial" charset="0"/>
              </a:rPr>
              <a:t> breed </a:t>
            </a:r>
            <a:r>
              <a:rPr lang="en-US" sz="2000" dirty="0" err="1" smtClean="0">
                <a:solidFill>
                  <a:srgbClr val="FFFFFF"/>
                </a:solidFill>
                <a:latin typeface="Arial" charset="0"/>
              </a:rPr>
              <a:t>publiek</a:t>
            </a:r>
            <a:endParaRPr lang="en-US" sz="2000" dirty="0" smtClean="0">
              <a:solidFill>
                <a:srgbClr val="FFFFFF"/>
              </a:solidFill>
              <a:latin typeface="Arial" charset="0"/>
            </a:endParaRPr>
          </a:p>
          <a:p>
            <a:pPr eaLnBrk="1" hangingPunct="1">
              <a:spcBef>
                <a:spcPct val="50000"/>
              </a:spcBef>
            </a:pPr>
            <a:endParaRPr lang="en-US" sz="2000" dirty="0">
              <a:solidFill>
                <a:srgbClr val="FFFFFF"/>
              </a:solidFill>
              <a:latin typeface="Arial" charset="0"/>
            </a:endParaRPr>
          </a:p>
          <a:p>
            <a:pPr eaLnBrk="1" hangingPunct="1">
              <a:spcBef>
                <a:spcPct val="50000"/>
              </a:spcBef>
            </a:pPr>
            <a:r>
              <a:rPr lang="nl-NL" sz="2000" dirty="0">
                <a:solidFill>
                  <a:srgbClr val="FFFFFF"/>
                </a:solidFill>
                <a:latin typeface="Arial" charset="0"/>
              </a:rPr>
              <a:t>Ik werk niet vanuit (voor)tekeningen of kleurschetsen. Mijn schilderen is direct....</a:t>
            </a:r>
            <a:r>
              <a:rPr lang="nl-NL" sz="2000" dirty="0" smtClean="0">
                <a:solidFill>
                  <a:srgbClr val="FFFFFF"/>
                </a:solidFill>
                <a:latin typeface="Arial" charset="0"/>
              </a:rPr>
              <a:t>. De </a:t>
            </a:r>
            <a:r>
              <a:rPr lang="nl-NL" sz="2000" dirty="0">
                <a:solidFill>
                  <a:srgbClr val="FFFFFF"/>
                </a:solidFill>
                <a:latin typeface="Arial" charset="0"/>
              </a:rPr>
              <a:t>methode van het schilderen is de natuurlijke groei vanuit een noodzaak. </a:t>
            </a:r>
          </a:p>
        </p:txBody>
      </p:sp>
      <p:pic>
        <p:nvPicPr>
          <p:cNvPr id="36866" name="Picture 4" descr="D:\school\afbeeldingen\massa\pollock.fathom-five.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83" y="1914428"/>
            <a:ext cx="3451225" cy="33607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28625" y="42862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FFCC00"/>
                </a:solidFill>
                <a:latin typeface="Arial" charset="0"/>
                <a:ea typeface="ＭＳ Ｐゴシック" charset="0"/>
                <a:cs typeface="ＭＳ Ｐゴシック" charset="0"/>
              </a:rPr>
              <a:t>1.2. Jackson </a:t>
            </a:r>
            <a:r>
              <a:rPr lang="nl-NL" sz="4000" b="1" dirty="0" err="1" smtClean="0">
                <a:solidFill>
                  <a:srgbClr val="FFCC00"/>
                </a:solidFill>
                <a:latin typeface="Arial" charset="0"/>
                <a:ea typeface="ＭＳ Ｐゴシック" charset="0"/>
                <a:cs typeface="ＭＳ Ｐゴシック" charset="0"/>
              </a:rPr>
              <a:t>Pollock</a:t>
            </a:r>
            <a:r>
              <a:rPr lang="nl-NL" sz="4000" b="1" dirty="0" smtClean="0">
                <a:solidFill>
                  <a:srgbClr val="FFCC00"/>
                </a:solidFill>
                <a:latin typeface="Arial" charset="0"/>
                <a:ea typeface="ＭＳ Ｐゴシック" charset="0"/>
                <a:cs typeface="ＭＳ Ｐゴシック" charset="0"/>
              </a:rPr>
              <a:t>  </a:t>
            </a:r>
            <a:endParaRPr lang="nl-NL" sz="4000" b="1" dirty="0">
              <a:solidFill>
                <a:srgbClr val="FFCC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6743887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505362" y="1914542"/>
            <a:ext cx="828948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eaLnBrk="1" hangingPunct="1">
              <a:spcBef>
                <a:spcPct val="50000"/>
              </a:spcBef>
            </a:pPr>
            <a:r>
              <a:rPr lang="en-US" sz="2000" dirty="0" err="1">
                <a:solidFill>
                  <a:srgbClr val="FFFFFF"/>
                </a:solidFill>
                <a:latin typeface="Arial" charset="0"/>
              </a:rPr>
              <a:t>Gevoel</a:t>
            </a:r>
            <a:r>
              <a:rPr lang="en-US" sz="2000" dirty="0">
                <a:solidFill>
                  <a:srgbClr val="FFFFFF"/>
                </a:solidFill>
                <a:latin typeface="Arial" charset="0"/>
              </a:rPr>
              <a:t>, de </a:t>
            </a:r>
            <a:r>
              <a:rPr lang="en-US" sz="2000" dirty="0" err="1">
                <a:solidFill>
                  <a:srgbClr val="FFFFFF"/>
                </a:solidFill>
                <a:latin typeface="Arial" charset="0"/>
              </a:rPr>
              <a:t>daad</a:t>
            </a:r>
            <a:r>
              <a:rPr lang="en-US" sz="2000" dirty="0">
                <a:solidFill>
                  <a:srgbClr val="FFFFFF"/>
                </a:solidFill>
                <a:latin typeface="Arial" charset="0"/>
              </a:rPr>
              <a:t> van het </a:t>
            </a:r>
            <a:r>
              <a:rPr lang="en-US" sz="2000" dirty="0" err="1">
                <a:solidFill>
                  <a:srgbClr val="FFFFFF"/>
                </a:solidFill>
                <a:latin typeface="Arial" charset="0"/>
              </a:rPr>
              <a:t>schilderen</a:t>
            </a:r>
            <a:r>
              <a:rPr lang="en-US" sz="2000" dirty="0">
                <a:solidFill>
                  <a:srgbClr val="FFFFFF"/>
                </a:solidFill>
                <a:latin typeface="Arial" charset="0"/>
              </a:rPr>
              <a:t>, </a:t>
            </a:r>
            <a:r>
              <a:rPr lang="en-US" sz="2000" dirty="0" err="1" smtClean="0">
                <a:solidFill>
                  <a:srgbClr val="FFFFFF"/>
                </a:solidFill>
                <a:latin typeface="Arial" charset="0"/>
              </a:rPr>
              <a:t>geen</a:t>
            </a:r>
            <a:r>
              <a:rPr lang="en-US" sz="2000" dirty="0" smtClean="0">
                <a:solidFill>
                  <a:srgbClr val="FFFFFF"/>
                </a:solidFill>
                <a:latin typeface="Arial" charset="0"/>
              </a:rPr>
              <a:t> </a:t>
            </a:r>
            <a:r>
              <a:rPr lang="en-US" sz="2000" dirty="0" err="1" smtClean="0">
                <a:solidFill>
                  <a:srgbClr val="FFFFFF"/>
                </a:solidFill>
                <a:latin typeface="Arial" charset="0"/>
              </a:rPr>
              <a:t>vooropgezet</a:t>
            </a:r>
            <a:r>
              <a:rPr lang="en-US" sz="2000" dirty="0" smtClean="0">
                <a:solidFill>
                  <a:srgbClr val="FFFFFF"/>
                </a:solidFill>
                <a:latin typeface="Arial" charset="0"/>
              </a:rPr>
              <a:t> plan</a:t>
            </a:r>
          </a:p>
          <a:p>
            <a:pPr marL="0" indent="0" eaLnBrk="1" hangingPunct="1">
              <a:spcBef>
                <a:spcPct val="50000"/>
              </a:spcBef>
            </a:pPr>
            <a:r>
              <a:rPr lang="en-US" sz="2000" dirty="0">
                <a:solidFill>
                  <a:srgbClr val="FFFFFF"/>
                </a:solidFill>
                <a:latin typeface="Arial" charset="0"/>
              </a:rPr>
              <a:t>D</a:t>
            </a:r>
            <a:r>
              <a:rPr lang="en-US" sz="2000" dirty="0" smtClean="0">
                <a:solidFill>
                  <a:srgbClr val="FFFFFF"/>
                </a:solidFill>
                <a:latin typeface="Arial" charset="0"/>
              </a:rPr>
              <a:t>e </a:t>
            </a:r>
            <a:r>
              <a:rPr lang="en-US" sz="2000" dirty="0" err="1">
                <a:solidFill>
                  <a:srgbClr val="FFFFFF"/>
                </a:solidFill>
                <a:latin typeface="Arial" charset="0"/>
              </a:rPr>
              <a:t>actie</a:t>
            </a:r>
            <a:r>
              <a:rPr lang="en-US" sz="2000" dirty="0">
                <a:solidFill>
                  <a:srgbClr val="FFFFFF"/>
                </a:solidFill>
                <a:latin typeface="Arial" charset="0"/>
              </a:rPr>
              <a:t> </a:t>
            </a:r>
            <a:r>
              <a:rPr lang="en-US" sz="2000" dirty="0">
                <a:solidFill>
                  <a:srgbClr val="FFFFFF"/>
                </a:solidFill>
                <a:latin typeface="Arial" charset="0"/>
                <a:sym typeface="Wingdings" charset="0"/>
              </a:rPr>
              <a:t> </a:t>
            </a:r>
            <a:r>
              <a:rPr lang="en-US" sz="2000" dirty="0">
                <a:solidFill>
                  <a:srgbClr val="FFFFFF"/>
                </a:solidFill>
                <a:latin typeface="Arial" charset="0"/>
              </a:rPr>
              <a:t>Action painting: de </a:t>
            </a:r>
            <a:r>
              <a:rPr lang="en-US" sz="2000" dirty="0" err="1">
                <a:solidFill>
                  <a:srgbClr val="FFFFFF"/>
                </a:solidFill>
                <a:latin typeface="Arial" charset="0"/>
              </a:rPr>
              <a:t>sporen</a:t>
            </a:r>
            <a:r>
              <a:rPr lang="en-US" sz="2000" dirty="0">
                <a:solidFill>
                  <a:srgbClr val="FFFFFF"/>
                </a:solidFill>
                <a:latin typeface="Arial" charset="0"/>
              </a:rPr>
              <a:t> van de “</a:t>
            </a:r>
            <a:r>
              <a:rPr lang="en-US" altLang="ja-JP" sz="2000" dirty="0" err="1">
                <a:solidFill>
                  <a:srgbClr val="FFFFFF"/>
                </a:solidFill>
                <a:latin typeface="Arial" charset="0"/>
              </a:rPr>
              <a:t>actie</a:t>
            </a:r>
            <a:r>
              <a:rPr lang="en-US" sz="2000" dirty="0">
                <a:solidFill>
                  <a:srgbClr val="FFFFFF"/>
                </a:solidFill>
                <a:latin typeface="Arial" charset="0"/>
              </a:rPr>
              <a:t>”</a:t>
            </a:r>
            <a:r>
              <a:rPr lang="en-US" altLang="ja-JP" sz="2000" dirty="0">
                <a:solidFill>
                  <a:srgbClr val="FFFFFF"/>
                </a:solidFill>
                <a:latin typeface="Arial" charset="0"/>
              </a:rPr>
              <a:t> </a:t>
            </a:r>
            <a:r>
              <a:rPr lang="en-US" altLang="ja-JP" sz="2000" dirty="0" err="1">
                <a:solidFill>
                  <a:srgbClr val="FFFFFF"/>
                </a:solidFill>
                <a:latin typeface="Arial" charset="0"/>
              </a:rPr>
              <a:t>zijn</a:t>
            </a:r>
            <a:r>
              <a:rPr lang="en-US" altLang="ja-JP" sz="2000" dirty="0">
                <a:solidFill>
                  <a:srgbClr val="FFFFFF"/>
                </a:solidFill>
                <a:latin typeface="Arial" charset="0"/>
              </a:rPr>
              <a:t> </a:t>
            </a:r>
            <a:r>
              <a:rPr lang="en-US" altLang="ja-JP" sz="2000" dirty="0" err="1">
                <a:solidFill>
                  <a:srgbClr val="FFFFFF"/>
                </a:solidFill>
                <a:latin typeface="Arial" charset="0"/>
              </a:rPr>
              <a:t>duidelijk</a:t>
            </a:r>
            <a:r>
              <a:rPr lang="en-US" altLang="ja-JP" sz="2000" dirty="0">
                <a:solidFill>
                  <a:srgbClr val="FFFFFF"/>
                </a:solidFill>
                <a:latin typeface="Arial" charset="0"/>
              </a:rPr>
              <a:t> </a:t>
            </a:r>
            <a:r>
              <a:rPr lang="en-US" altLang="ja-JP" sz="2000" dirty="0" err="1">
                <a:solidFill>
                  <a:srgbClr val="FFFFFF"/>
                </a:solidFill>
                <a:latin typeface="Arial" charset="0"/>
              </a:rPr>
              <a:t>zichtbaar</a:t>
            </a:r>
            <a:endParaRPr lang="en-US" altLang="ja-JP" sz="2000" dirty="0">
              <a:solidFill>
                <a:srgbClr val="FFFFFF"/>
              </a:solidFill>
              <a:latin typeface="Arial" charset="0"/>
              <a:sym typeface="Wingdings" charset="0"/>
            </a:endParaRPr>
          </a:p>
          <a:p>
            <a:pPr marL="0" indent="0" eaLnBrk="1" hangingPunct="1">
              <a:spcBef>
                <a:spcPct val="50000"/>
              </a:spcBef>
            </a:pPr>
            <a:r>
              <a:rPr lang="en-US" sz="2000" dirty="0" err="1">
                <a:solidFill>
                  <a:srgbClr val="FFFFFF"/>
                </a:solidFill>
                <a:latin typeface="Arial" charset="0"/>
              </a:rPr>
              <a:t>Bij</a:t>
            </a:r>
            <a:r>
              <a:rPr lang="en-US" sz="2000" dirty="0">
                <a:solidFill>
                  <a:srgbClr val="FFFFFF"/>
                </a:solidFill>
                <a:latin typeface="Arial" charset="0"/>
              </a:rPr>
              <a:t> Pollock </a:t>
            </a:r>
            <a:r>
              <a:rPr lang="en-US" sz="2000" dirty="0" err="1">
                <a:solidFill>
                  <a:srgbClr val="FFFFFF"/>
                </a:solidFill>
                <a:latin typeface="Arial" charset="0"/>
              </a:rPr>
              <a:t>heet</a:t>
            </a:r>
            <a:r>
              <a:rPr lang="en-US" sz="2000" dirty="0">
                <a:solidFill>
                  <a:srgbClr val="FFFFFF"/>
                </a:solidFill>
                <a:latin typeface="Arial" charset="0"/>
              </a:rPr>
              <a:t> </a:t>
            </a:r>
            <a:r>
              <a:rPr lang="en-US" sz="2000" dirty="0" err="1">
                <a:solidFill>
                  <a:srgbClr val="FFFFFF"/>
                </a:solidFill>
                <a:latin typeface="Arial" charset="0"/>
              </a:rPr>
              <a:t>dit</a:t>
            </a:r>
            <a:r>
              <a:rPr lang="en-US" sz="2000" dirty="0">
                <a:solidFill>
                  <a:srgbClr val="FFFFFF"/>
                </a:solidFill>
                <a:latin typeface="Arial" charset="0"/>
              </a:rPr>
              <a:t> “dripping”</a:t>
            </a:r>
            <a:endParaRPr lang="nl-NL" sz="2000" dirty="0">
              <a:solidFill>
                <a:srgbClr val="FFFFFF"/>
              </a:solidFill>
              <a:latin typeface="Arial" charset="0"/>
            </a:endParaRPr>
          </a:p>
        </p:txBody>
      </p:sp>
      <p:pic>
        <p:nvPicPr>
          <p:cNvPr id="5128" name="Picture 8" descr="D:\school\afbeeldingen\massa\pollock-a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965" y="3792741"/>
            <a:ext cx="1848819" cy="273630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txBox="1">
            <a:spLocks/>
          </p:cNvSpPr>
          <p:nvPr/>
        </p:nvSpPr>
        <p:spPr bwMode="auto">
          <a:xfrm>
            <a:off x="611188" y="5492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nl-NL" sz="4000" b="1" dirty="0" smtClean="0">
                <a:solidFill>
                  <a:srgbClr val="FFCC00"/>
                </a:solidFill>
                <a:latin typeface="Arial" charset="0"/>
              </a:rPr>
              <a:t>1.3. Jackson </a:t>
            </a:r>
            <a:r>
              <a:rPr lang="nl-NL" sz="4000" b="1" dirty="0" err="1" smtClean="0">
                <a:solidFill>
                  <a:srgbClr val="FFCC00"/>
                </a:solidFill>
                <a:latin typeface="Arial" charset="0"/>
              </a:rPr>
              <a:t>Pollock</a:t>
            </a:r>
            <a:r>
              <a:rPr lang="nl-NL" sz="4000" b="1" dirty="0" smtClean="0">
                <a:solidFill>
                  <a:srgbClr val="FFCC00"/>
                </a:solidFill>
                <a:latin typeface="Arial" charset="0"/>
              </a:rPr>
              <a:t>: </a:t>
            </a:r>
            <a:r>
              <a:rPr lang="nl-NL" sz="4000" b="1" dirty="0" err="1" smtClean="0">
                <a:solidFill>
                  <a:srgbClr val="FFCC00"/>
                </a:solidFill>
                <a:latin typeface="Arial" charset="0"/>
              </a:rPr>
              <a:t>dripping</a:t>
            </a:r>
            <a:endParaRPr lang="nl-NL" sz="4000" b="1" dirty="0" smtClean="0">
              <a:solidFill>
                <a:srgbClr val="FFCC00"/>
              </a:solidFill>
              <a:latin typeface="Arial" charset="0"/>
            </a:endParaRPr>
          </a:p>
        </p:txBody>
      </p:sp>
      <p:sp>
        <p:nvSpPr>
          <p:cNvPr id="7" name="Rectangle 6"/>
          <p:cNvSpPr>
            <a:spLocks noChangeArrowheads="1"/>
          </p:cNvSpPr>
          <p:nvPr/>
        </p:nvSpPr>
        <p:spPr bwMode="auto">
          <a:xfrm>
            <a:off x="211704" y="5620164"/>
            <a:ext cx="16082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u="sng" dirty="0" smtClean="0">
                <a:solidFill>
                  <a:schemeClr val="folHlink"/>
                </a:solidFill>
                <a:latin typeface="Arial" charset="0"/>
                <a:hlinkClick r:id="rId3"/>
              </a:rPr>
              <a:t>Filmpje:</a:t>
            </a:r>
          </a:p>
          <a:p>
            <a:r>
              <a:rPr lang="en-US" dirty="0" smtClean="0">
                <a:solidFill>
                  <a:schemeClr val="folHlink"/>
                </a:solidFill>
                <a:latin typeface="Arial" charset="0"/>
                <a:hlinkClick r:id="rId3"/>
              </a:rPr>
              <a:t>pollock </a:t>
            </a:r>
            <a:r>
              <a:rPr lang="en-US" dirty="0">
                <a:solidFill>
                  <a:schemeClr val="folHlink"/>
                </a:solidFill>
                <a:latin typeface="Arial" charset="0"/>
                <a:hlinkClick r:id="rId3"/>
              </a:rPr>
              <a:t>aan het werk</a:t>
            </a:r>
            <a:endParaRPr lang="en-US" dirty="0">
              <a:latin typeface="Arial" charset="0"/>
            </a:endParaRPr>
          </a:p>
        </p:txBody>
      </p:sp>
      <p:pic>
        <p:nvPicPr>
          <p:cNvPr id="3" name="Afbeelding 2" descr="jackson-pollock-pai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411" y="3743870"/>
            <a:ext cx="4474177" cy="2785175"/>
          </a:xfrm>
          <a:prstGeom prst="rect">
            <a:avLst/>
          </a:prstGeom>
        </p:spPr>
      </p:pic>
    </p:spTree>
    <p:extLst>
      <p:ext uri="{BB962C8B-B14F-4D97-AF65-F5344CB8AC3E}">
        <p14:creationId xmlns:p14="http://schemas.microsoft.com/office/powerpoint/2010/main" val="592020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nl-NL" b="1" dirty="0" smtClean="0">
                <a:solidFill>
                  <a:srgbClr val="FFCC00"/>
                </a:solidFill>
                <a:latin typeface="Arial" charset="0"/>
                <a:ea typeface="ＭＳ Ｐゴシック" charset="0"/>
                <a:cs typeface="ＭＳ Ｐゴシック" charset="0"/>
              </a:rPr>
              <a:t>1.4. Willem </a:t>
            </a:r>
            <a:r>
              <a:rPr lang="nl-NL" b="1" dirty="0">
                <a:solidFill>
                  <a:srgbClr val="FFCC00"/>
                </a:solidFill>
                <a:latin typeface="Arial" charset="0"/>
                <a:ea typeface="ＭＳ Ｐゴシック" charset="0"/>
                <a:cs typeface="ＭＳ Ｐゴシック" charset="0"/>
              </a:rPr>
              <a:t>de Kooning</a:t>
            </a:r>
          </a:p>
        </p:txBody>
      </p:sp>
      <p:pic>
        <p:nvPicPr>
          <p:cNvPr id="3993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167" b="16167"/>
          <a:stretch>
            <a:fillRect/>
          </a:stretch>
        </p:blipFill>
        <p:spPr>
          <a:xfrm>
            <a:off x="457200" y="1600201"/>
            <a:ext cx="5347284" cy="2940800"/>
          </a:xfrm>
          <a:prstGeom prst="rect">
            <a:avLst/>
          </a:prstGeom>
          <a:noFill/>
          <a:ln>
            <a:noFill/>
          </a:ln>
        </p:spPr>
      </p:pic>
      <p:pic>
        <p:nvPicPr>
          <p:cNvPr id="4" name="Picture 4" descr="D:\school\afbeeldingen\massa\koonin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884" y="3848303"/>
            <a:ext cx="2574523" cy="27254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p:nvSpPr>
        <p:spPr>
          <a:xfrm>
            <a:off x="457200" y="5800306"/>
            <a:ext cx="5347284" cy="646331"/>
          </a:xfrm>
          <a:prstGeom prst="rect">
            <a:avLst/>
          </a:prstGeom>
        </p:spPr>
        <p:txBody>
          <a:bodyPr wrap="square">
            <a:spAutoFit/>
          </a:bodyPr>
          <a:lstStyle/>
          <a:p>
            <a:r>
              <a:rPr lang="nl-NL" b="1" dirty="0" smtClean="0">
                <a:latin typeface="Arial" charset="0"/>
                <a:ea typeface="ＭＳ Ｐゴシック" charset="0"/>
                <a:cs typeface="ＭＳ Ｐゴシック" charset="0"/>
                <a:hlinkClick r:id="rId4"/>
              </a:rPr>
              <a:t>De Kooning aan het werk: http</a:t>
            </a:r>
            <a:r>
              <a:rPr lang="nl-NL" b="1" dirty="0">
                <a:latin typeface="Arial" charset="0"/>
                <a:ea typeface="ＭＳ Ｐゴシック" charset="0"/>
                <a:cs typeface="ＭＳ Ｐゴシック" charset="0"/>
                <a:hlinkClick r:id="rId4"/>
              </a:rPr>
              <a:t>://www.youtube.com/watch?v=9iK5bq_BrHw</a:t>
            </a:r>
            <a:r>
              <a:rPr lang="nl-NL" dirty="0">
                <a:latin typeface="Arial" charset="0"/>
                <a:ea typeface="ＭＳ Ｐゴシック" charset="0"/>
                <a:cs typeface="ＭＳ Ｐゴシック" charset="0"/>
              </a:rPr>
              <a:t> </a:t>
            </a:r>
            <a:endParaRPr lang="nl-NL" dirty="0">
              <a:latin typeface="Arial" charset="0"/>
              <a:ea typeface="ＭＳ Ｐゴシック" charset="0"/>
              <a:cs typeface="ＭＳ Ｐゴシック" charset="0"/>
            </a:endParaRPr>
          </a:p>
        </p:txBody>
      </p:sp>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936" t="6368" r="7911" b="5107"/>
          <a:stretch/>
        </p:blipFill>
        <p:spPr bwMode="auto">
          <a:xfrm>
            <a:off x="5956884" y="1600201"/>
            <a:ext cx="1616304" cy="20994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4161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8625" y="42862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4000" b="1" dirty="0">
                <a:solidFill>
                  <a:srgbClr val="FFCC00"/>
                </a:solidFill>
                <a:latin typeface="Arial" charset="0"/>
                <a:ea typeface="ＭＳ Ｐゴシック" charset="0"/>
                <a:cs typeface="ＭＳ Ｐゴシック" charset="0"/>
              </a:rPr>
              <a:t>2</a:t>
            </a:r>
            <a:r>
              <a:rPr lang="nl-NL" sz="4000" b="1" dirty="0" smtClean="0">
                <a:solidFill>
                  <a:srgbClr val="FFCC00"/>
                </a:solidFill>
                <a:latin typeface="Arial" charset="0"/>
                <a:ea typeface="ＭＳ Ｐゴシック" charset="0"/>
                <a:cs typeface="ＭＳ Ｐゴシック" charset="0"/>
              </a:rPr>
              <a:t>. </a:t>
            </a:r>
            <a:r>
              <a:rPr lang="nl-NL" sz="4000" b="1" dirty="0" err="1" smtClean="0">
                <a:solidFill>
                  <a:srgbClr val="FFCC00"/>
                </a:solidFill>
                <a:latin typeface="Arial" charset="0"/>
                <a:ea typeface="ＭＳ Ｐゴシック" charset="0"/>
                <a:cs typeface="ＭＳ Ｐゴシック" charset="0"/>
              </a:rPr>
              <a:t>Colourfield</a:t>
            </a:r>
            <a:r>
              <a:rPr lang="nl-NL" sz="4000" b="1" dirty="0" smtClean="0">
                <a:solidFill>
                  <a:srgbClr val="FFCC00"/>
                </a:solidFill>
                <a:latin typeface="Arial" charset="0"/>
                <a:ea typeface="ＭＳ Ｐゴシック" charset="0"/>
                <a:cs typeface="ＭＳ Ｐゴシック" charset="0"/>
              </a:rPr>
              <a:t> </a:t>
            </a:r>
            <a:r>
              <a:rPr lang="nl-NL" sz="4000" b="1" dirty="0" err="1" smtClean="0">
                <a:solidFill>
                  <a:srgbClr val="FFCC00"/>
                </a:solidFill>
                <a:latin typeface="Arial" charset="0"/>
                <a:ea typeface="ＭＳ Ｐゴシック" charset="0"/>
                <a:cs typeface="ＭＳ Ｐゴシック" charset="0"/>
              </a:rPr>
              <a:t>painting</a:t>
            </a:r>
            <a:r>
              <a:rPr lang="nl-NL" sz="4000" b="1" dirty="0" smtClean="0">
                <a:solidFill>
                  <a:srgbClr val="FFCC00"/>
                </a:solidFill>
                <a:latin typeface="Arial" charset="0"/>
                <a:ea typeface="ＭＳ Ｐゴシック" charset="0"/>
                <a:cs typeface="ＭＳ Ｐゴシック" charset="0"/>
              </a:rPr>
              <a:t> </a:t>
            </a:r>
            <a:endParaRPr lang="nl-NL" sz="4000" b="1" dirty="0">
              <a:solidFill>
                <a:srgbClr val="FFCC00"/>
              </a:solidFill>
              <a:latin typeface="Arial" charset="0"/>
              <a:ea typeface="ＭＳ Ｐゴシック" charset="0"/>
              <a:cs typeface="ＭＳ Ｐゴシック" charset="0"/>
            </a:endParaRPr>
          </a:p>
        </p:txBody>
      </p:sp>
      <p:sp>
        <p:nvSpPr>
          <p:cNvPr id="2" name="Rechthoek 1"/>
          <p:cNvSpPr/>
          <p:nvPr/>
        </p:nvSpPr>
        <p:spPr>
          <a:xfrm>
            <a:off x="428625" y="1536174"/>
            <a:ext cx="4990042" cy="1615827"/>
          </a:xfrm>
          <a:prstGeom prst="rect">
            <a:avLst/>
          </a:prstGeom>
        </p:spPr>
        <p:txBody>
          <a:bodyPr wrap="square">
            <a:spAutoFit/>
          </a:bodyPr>
          <a:lstStyle/>
          <a:p>
            <a:pPr>
              <a:spcBef>
                <a:spcPct val="50000"/>
              </a:spcBef>
            </a:pPr>
            <a:r>
              <a:rPr lang="en-US" dirty="0" smtClean="0">
                <a:solidFill>
                  <a:srgbClr val="FFFFFF"/>
                </a:solidFill>
              </a:rPr>
              <a:t>Grote </a:t>
            </a:r>
            <a:r>
              <a:rPr lang="en-US" dirty="0" err="1" smtClean="0">
                <a:solidFill>
                  <a:srgbClr val="FFFFFF"/>
                </a:solidFill>
              </a:rPr>
              <a:t>formaten</a:t>
            </a:r>
            <a:endParaRPr lang="en-US" dirty="0" smtClean="0">
              <a:solidFill>
                <a:srgbClr val="FFFFFF"/>
              </a:solidFill>
            </a:endParaRPr>
          </a:p>
          <a:p>
            <a:pPr>
              <a:spcBef>
                <a:spcPct val="50000"/>
              </a:spcBef>
            </a:pPr>
            <a:r>
              <a:rPr lang="en-US" dirty="0" smtClean="0">
                <a:solidFill>
                  <a:srgbClr val="FFFFFF"/>
                </a:solidFill>
              </a:rPr>
              <a:t>Grote </a:t>
            </a:r>
            <a:r>
              <a:rPr lang="en-US" dirty="0" err="1" smtClean="0">
                <a:solidFill>
                  <a:srgbClr val="FFFFFF"/>
                </a:solidFill>
              </a:rPr>
              <a:t>kleurvelden</a:t>
            </a:r>
            <a:endParaRPr lang="en-US" dirty="0" smtClean="0">
              <a:solidFill>
                <a:srgbClr val="FFFFFF"/>
              </a:solidFill>
            </a:endParaRPr>
          </a:p>
          <a:p>
            <a:pPr>
              <a:spcBef>
                <a:spcPct val="50000"/>
              </a:spcBef>
            </a:pPr>
            <a:r>
              <a:rPr lang="en-US" dirty="0" smtClean="0">
                <a:solidFill>
                  <a:srgbClr val="FFFFFF"/>
                </a:solidFill>
              </a:rPr>
              <a:t>Grove </a:t>
            </a:r>
            <a:r>
              <a:rPr lang="en-US" dirty="0" err="1" smtClean="0">
                <a:solidFill>
                  <a:srgbClr val="FFFFFF"/>
                </a:solidFill>
              </a:rPr>
              <a:t>penseelstreken</a:t>
            </a:r>
            <a:r>
              <a:rPr lang="en-US" dirty="0" smtClean="0">
                <a:solidFill>
                  <a:srgbClr val="FFFFFF"/>
                </a:solidFill>
              </a:rPr>
              <a:t> </a:t>
            </a:r>
            <a:r>
              <a:rPr lang="en-US" dirty="0" err="1" smtClean="0">
                <a:solidFill>
                  <a:srgbClr val="FFFFFF"/>
                </a:solidFill>
              </a:rPr>
              <a:t>alleen</a:t>
            </a:r>
            <a:r>
              <a:rPr lang="en-US" dirty="0" smtClean="0">
                <a:solidFill>
                  <a:srgbClr val="FFFFFF"/>
                </a:solidFill>
              </a:rPr>
              <a:t> van </a:t>
            </a:r>
            <a:r>
              <a:rPr lang="en-US" dirty="0" err="1" smtClean="0">
                <a:solidFill>
                  <a:srgbClr val="FFFFFF"/>
                </a:solidFill>
              </a:rPr>
              <a:t>dichtbij</a:t>
            </a:r>
            <a:r>
              <a:rPr lang="en-US" dirty="0" smtClean="0">
                <a:solidFill>
                  <a:srgbClr val="FFFFFF"/>
                </a:solidFill>
              </a:rPr>
              <a:t> </a:t>
            </a:r>
            <a:r>
              <a:rPr lang="en-US" dirty="0" err="1" smtClean="0">
                <a:solidFill>
                  <a:srgbClr val="FFFFFF"/>
                </a:solidFill>
              </a:rPr>
              <a:t>te</a:t>
            </a:r>
            <a:r>
              <a:rPr lang="en-US" dirty="0" smtClean="0">
                <a:solidFill>
                  <a:srgbClr val="FFFFFF"/>
                </a:solidFill>
              </a:rPr>
              <a:t> </a:t>
            </a:r>
            <a:r>
              <a:rPr lang="en-US" dirty="0" err="1" smtClean="0">
                <a:solidFill>
                  <a:srgbClr val="FFFFFF"/>
                </a:solidFill>
              </a:rPr>
              <a:t>zien</a:t>
            </a:r>
            <a:endParaRPr lang="en-US" dirty="0" smtClean="0">
              <a:solidFill>
                <a:srgbClr val="FFFFFF"/>
              </a:solidFill>
            </a:endParaRPr>
          </a:p>
          <a:p>
            <a:pPr>
              <a:spcBef>
                <a:spcPct val="50000"/>
              </a:spcBef>
            </a:pPr>
            <a:r>
              <a:rPr lang="en-US" dirty="0" err="1" smtClean="0">
                <a:solidFill>
                  <a:srgbClr val="FFFFFF"/>
                </a:solidFill>
              </a:rPr>
              <a:t>Poetisch</a:t>
            </a:r>
            <a:r>
              <a:rPr lang="en-US" dirty="0" smtClean="0">
                <a:solidFill>
                  <a:srgbClr val="FFFFFF"/>
                </a:solidFill>
              </a:rPr>
              <a:t> </a:t>
            </a:r>
            <a:r>
              <a:rPr lang="en-US" dirty="0" err="1" smtClean="0">
                <a:solidFill>
                  <a:srgbClr val="FFFFFF"/>
                </a:solidFill>
              </a:rPr>
              <a:t>i.p.v</a:t>
            </a:r>
            <a:r>
              <a:rPr lang="en-US" dirty="0" smtClean="0">
                <a:solidFill>
                  <a:srgbClr val="FFFFFF"/>
                </a:solidFill>
              </a:rPr>
              <a:t>. de grove </a:t>
            </a:r>
            <a:r>
              <a:rPr lang="en-US" dirty="0" err="1" smtClean="0">
                <a:solidFill>
                  <a:srgbClr val="FFFFFF"/>
                </a:solidFill>
              </a:rPr>
              <a:t>actie</a:t>
            </a:r>
            <a:endParaRPr lang="nl-NL" dirty="0">
              <a:solidFill>
                <a:srgbClr val="FFFFFF"/>
              </a:solidFill>
            </a:endParaRPr>
          </a:p>
        </p:txBody>
      </p:sp>
      <p:pic>
        <p:nvPicPr>
          <p:cNvPr id="7" name="Picture 14" descr="D:\school\afbeeldingen\massa\newman_red_yellow_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535931"/>
            <a:ext cx="6877756" cy="3056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D:\school\afbeeldingen\massa\rothko-no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410" y="1433374"/>
            <a:ext cx="2336930" cy="278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122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28625" y="42862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4000" b="1" dirty="0" smtClean="0">
                <a:solidFill>
                  <a:srgbClr val="FFCC00"/>
                </a:solidFill>
                <a:latin typeface="Arial" charset="0"/>
                <a:ea typeface="ＭＳ Ｐゴシック" charset="0"/>
                <a:cs typeface="ＭＳ Ｐゴシック" charset="0"/>
              </a:rPr>
              <a:t>2.1 Mark </a:t>
            </a:r>
            <a:r>
              <a:rPr lang="nl-NL" sz="4000" b="1" dirty="0" err="1" smtClean="0">
                <a:solidFill>
                  <a:srgbClr val="FFCC00"/>
                </a:solidFill>
                <a:latin typeface="Arial" charset="0"/>
                <a:ea typeface="ＭＳ Ｐゴシック" charset="0"/>
                <a:cs typeface="ＭＳ Ｐゴシック" charset="0"/>
              </a:rPr>
              <a:t>Rothko</a:t>
            </a:r>
            <a:endParaRPr lang="nl-NL" sz="4000" b="1" dirty="0">
              <a:solidFill>
                <a:srgbClr val="FFCC00"/>
              </a:solidFill>
              <a:latin typeface="Arial" charset="0"/>
              <a:ea typeface="ＭＳ Ｐゴシック" charset="0"/>
              <a:cs typeface="ＭＳ Ｐゴシック" charset="0"/>
            </a:endParaRPr>
          </a:p>
        </p:txBody>
      </p:sp>
      <p:pic>
        <p:nvPicPr>
          <p:cNvPr id="6" name="Picture 5" descr="D:\school\afbeeldingen\massa\rothko.portr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24" y="1236132"/>
            <a:ext cx="2467510" cy="36463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D:\school\afbeeldingen\massa\rothk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157" y="1236133"/>
            <a:ext cx="2942560" cy="36463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D:\school\afbeeldingen\massa\rothko-untitled19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745" y="1236133"/>
            <a:ext cx="2471480" cy="3646311"/>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427505" y="5304556"/>
            <a:ext cx="5061903" cy="646331"/>
          </a:xfrm>
          <a:prstGeom prst="rect">
            <a:avLst/>
          </a:prstGeom>
        </p:spPr>
        <p:txBody>
          <a:bodyPr wrap="none">
            <a:spAutoFit/>
          </a:bodyPr>
          <a:lstStyle/>
          <a:p>
            <a:r>
              <a:rPr lang="nl-NL" dirty="0" smtClean="0">
                <a:solidFill>
                  <a:srgbClr val="FFFFFF"/>
                </a:solidFill>
              </a:rPr>
              <a:t>De emotionele waarde van kleur staat centraal</a:t>
            </a:r>
          </a:p>
          <a:p>
            <a:r>
              <a:rPr lang="nl-NL" dirty="0" smtClean="0">
                <a:solidFill>
                  <a:srgbClr val="FFFFFF"/>
                </a:solidFill>
              </a:rPr>
              <a:t>Kleuren werden lag voor laag voor laag aangebracht</a:t>
            </a:r>
            <a:endParaRPr lang="nl-NL" dirty="0">
              <a:solidFill>
                <a:srgbClr val="FFFFFF"/>
              </a:solidFill>
            </a:endParaRPr>
          </a:p>
        </p:txBody>
      </p:sp>
    </p:spTree>
    <p:extLst>
      <p:ext uri="{BB962C8B-B14F-4D97-AF65-F5344CB8AC3E}">
        <p14:creationId xmlns:p14="http://schemas.microsoft.com/office/powerpoint/2010/main" val="80762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TotalTime>
  <Words>425</Words>
  <Application>Microsoft Macintosh PowerPoint</Application>
  <PresentationFormat>Diavoorstelling (4:3)</PresentationFormat>
  <Paragraphs>57</Paragraphs>
  <Slides>12</Slides>
  <Notes>1</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Office-thema</vt:lpstr>
      <vt:lpstr>Massacultuur  abstract expressionisme  </vt:lpstr>
      <vt:lpstr>PowerPoint-presentatie</vt:lpstr>
      <vt:lpstr>PowerPoint-presentatie</vt:lpstr>
      <vt:lpstr>PowerPoint-presentatie</vt:lpstr>
      <vt:lpstr>PowerPoint-presentatie</vt:lpstr>
      <vt:lpstr>PowerPoint-presentatie</vt:lpstr>
      <vt:lpstr>1.4. Willem de Kooning</vt:lpstr>
      <vt:lpstr>PowerPoint-presentatie</vt:lpstr>
      <vt:lpstr>PowerPoint-presentatie</vt:lpstr>
      <vt:lpstr>PowerPoint-presentatie</vt:lpstr>
      <vt:lpstr>PowerPoint-presentatie</vt:lpstr>
      <vt:lpstr>3. Europa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Massacultuur  1.abstract expressionisme </dc:title>
  <dc:creator>Gebruiker</dc:creator>
  <cp:lastModifiedBy>Gebruiker</cp:lastModifiedBy>
  <cp:revision>11</cp:revision>
  <dcterms:created xsi:type="dcterms:W3CDTF">2017-11-12T11:50:34Z</dcterms:created>
  <dcterms:modified xsi:type="dcterms:W3CDTF">2017-11-12T12:42:49Z</dcterms:modified>
</cp:coreProperties>
</file>